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596" r:id="rId2"/>
    <p:sldId id="622" r:id="rId3"/>
    <p:sldId id="605" r:id="rId4"/>
    <p:sldId id="608" r:id="rId5"/>
    <p:sldId id="609" r:id="rId6"/>
    <p:sldId id="614" r:id="rId7"/>
    <p:sldId id="627" r:id="rId8"/>
    <p:sldId id="621" r:id="rId9"/>
    <p:sldId id="623" r:id="rId10"/>
    <p:sldId id="617" r:id="rId11"/>
    <p:sldId id="618" r:id="rId12"/>
    <p:sldId id="624" r:id="rId13"/>
    <p:sldId id="610" r:id="rId14"/>
    <p:sldId id="606" r:id="rId15"/>
    <p:sldId id="613" r:id="rId16"/>
    <p:sldId id="625" r:id="rId17"/>
    <p:sldId id="620" r:id="rId18"/>
    <p:sldId id="628" r:id="rId19"/>
    <p:sldId id="611" r:id="rId20"/>
    <p:sldId id="616" r:id="rId21"/>
    <p:sldId id="626" r:id="rId22"/>
    <p:sldId id="602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4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D23"/>
    <a:srgbClr val="F4C0BA"/>
    <a:srgbClr val="A6A6A6"/>
    <a:srgbClr val="D5CAC2"/>
    <a:srgbClr val="DABCA9"/>
    <a:srgbClr val="F3F5F4"/>
    <a:srgbClr val="F1F1F1"/>
    <a:srgbClr val="E9E8E4"/>
    <a:srgbClr val="DDE1E0"/>
    <a:srgbClr val="AFE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2" autoAdjust="0"/>
    <p:restoredTop sz="82367" autoAdjust="0"/>
  </p:normalViewPr>
  <p:slideViewPr>
    <p:cSldViewPr snapToGrid="0">
      <p:cViewPr varScale="1">
        <p:scale>
          <a:sx n="85" d="100"/>
          <a:sy n="85" d="100"/>
        </p:scale>
        <p:origin x="1784" y="168"/>
      </p:cViewPr>
      <p:guideLst>
        <p:guide orient="horz" pos="2183"/>
        <p:guide pos="3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 showGuides="1">
      <p:cViewPr varScale="1">
        <p:scale>
          <a:sx n="48" d="100"/>
          <a:sy n="48" d="100"/>
        </p:scale>
        <p:origin x="2752" y="44"/>
      </p:cViewPr>
      <p:guideLst>
        <p:guide orient="horz" pos="2864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10138-191E-4858-993C-B6E2063CF980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F823C-5654-4909-A01D-3C3385B474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02FBA-2F42-4D44-B3EC-3C1EA9D99BCB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AD11A-D833-472A-93B7-0BB301FB2E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解离未损伤的胫前肌，肌肉细胞来源于静态的肌肉干细胞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AD11A-D833-472A-93B7-0BB301FB2E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74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AD11A-D833-472A-93B7-0BB301FB2E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499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AD11A-D833-472A-93B7-0BB301FB2E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11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alphaModFix amt="9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083310" y="3236595"/>
            <a:ext cx="10129520" cy="18923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88596" y="5291993"/>
            <a:ext cx="9144000" cy="516459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1088595" y="5817688"/>
            <a:ext cx="9144001" cy="487707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单击此处编辑部门</a:t>
            </a:r>
          </a:p>
          <a:p>
            <a:pPr lvl="0"/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930910" y="3061254"/>
            <a:ext cx="1302385" cy="673735"/>
            <a:chOff x="1084584" y="3958070"/>
            <a:chExt cx="2706013" cy="992883"/>
          </a:xfrm>
        </p:grpSpPr>
        <p:sp>
          <p:nvSpPr>
            <p:cNvPr id="7" name="矩形 6"/>
            <p:cNvSpPr/>
            <p:nvPr userDrawn="1"/>
          </p:nvSpPr>
          <p:spPr>
            <a:xfrm>
              <a:off x="1084584" y="3958070"/>
              <a:ext cx="2110152" cy="992883"/>
            </a:xfrm>
            <a:prstGeom prst="rect">
              <a:avLst/>
            </a:prstGeom>
            <a:solidFill>
              <a:srgbClr val="E72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组合 2"/>
            <p:cNvGrpSpPr/>
            <p:nvPr userDrawn="1"/>
          </p:nvGrpSpPr>
          <p:grpSpPr>
            <a:xfrm>
              <a:off x="3362889" y="3958070"/>
              <a:ext cx="427708" cy="992883"/>
              <a:chOff x="2767028" y="2909230"/>
              <a:chExt cx="333376" cy="844550"/>
            </a:xfrm>
          </p:grpSpPr>
          <p:sp>
            <p:nvSpPr>
              <p:cNvPr id="9" name="矩形 8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2767028" y="2909230"/>
                <a:ext cx="147638" cy="844550"/>
              </a:xfrm>
              <a:prstGeom prst="rect">
                <a:avLst/>
              </a:prstGeom>
              <a:solidFill>
                <a:srgbClr val="E72D2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b="1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0" name="矩形 9"/>
              <p:cNvSpPr/>
              <p:nvPr userDrawn="1">
                <p:custDataLst>
                  <p:tags r:id="rId2"/>
                </p:custDataLst>
              </p:nvPr>
            </p:nvSpPr>
            <p:spPr>
              <a:xfrm flipH="1">
                <a:off x="2959116" y="2909230"/>
                <a:ext cx="44450" cy="844550"/>
              </a:xfrm>
              <a:prstGeom prst="rect">
                <a:avLst/>
              </a:prstGeom>
              <a:solidFill>
                <a:srgbClr val="E72D2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b="1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>
                <p:custDataLst>
                  <p:tags r:id="rId3"/>
                </p:custDataLst>
              </p:nvPr>
            </p:nvSpPr>
            <p:spPr>
              <a:xfrm flipH="1">
                <a:off x="3054367" y="2909230"/>
                <a:ext cx="46037" cy="844550"/>
              </a:xfrm>
              <a:prstGeom prst="rect">
                <a:avLst/>
              </a:prstGeom>
              <a:solidFill>
                <a:srgbClr val="E72D2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b="1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4685" y="2882900"/>
            <a:ext cx="8121650" cy="993140"/>
          </a:xfrm>
        </p:spPr>
        <p:txBody>
          <a:bodyPr anchor="ctr"/>
          <a:lstStyle>
            <a:lvl1pPr algn="ctr"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E57F-AF71-4B52-A93D-5663B195F6F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8D54-A590-4BEB-A7B2-BF2AE18128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950788" y="2880995"/>
            <a:ext cx="1014730" cy="9931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NO.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内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1ACE-77A6-4D32-BA67-4CC95B38E163}" type="datetime1">
              <a:rPr lang="zh-CN" altLang="en-US" smtClean="0"/>
              <a:t>2021/3/3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 hasCustomPrompt="1"/>
          </p:nvPr>
        </p:nvSpPr>
        <p:spPr>
          <a:xfrm>
            <a:off x="876935" y="1310640"/>
            <a:ext cx="10437495" cy="470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第一级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75030" y="1363980"/>
            <a:ext cx="5014595" cy="45847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2754" y="1370691"/>
            <a:ext cx="5014595" cy="457798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EF0E-8519-4423-9CFD-DA0667F314DE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75030" y="1310640"/>
            <a:ext cx="5200650" cy="82359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75030" y="2133600"/>
            <a:ext cx="5200650" cy="401066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090920" y="1310640"/>
            <a:ext cx="5225415" cy="82359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090920" y="2133600"/>
            <a:ext cx="5225415" cy="401066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E57F-AF71-4B52-A93D-5663B195F6F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8D54-A590-4BEB-A7B2-BF2AE18128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E57F-AF71-4B52-A93D-5663B195F6F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8D54-A590-4BEB-A7B2-BF2AE18128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文本占位符 4"/>
          <p:cNvSpPr>
            <a:spLocks noGrp="1"/>
          </p:cNvSpPr>
          <p:nvPr>
            <p:ph type="body" sz="quarter" idx="17" hasCustomPrompt="1"/>
          </p:nvPr>
        </p:nvSpPr>
        <p:spPr>
          <a:xfrm>
            <a:off x="875030" y="1281430"/>
            <a:ext cx="5200650" cy="600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1" name="内容占位符 5"/>
          <p:cNvSpPr>
            <a:spLocks noGrp="1"/>
          </p:cNvSpPr>
          <p:nvPr>
            <p:ph sz="quarter" idx="18" hasCustomPrompt="1"/>
          </p:nvPr>
        </p:nvSpPr>
        <p:spPr>
          <a:xfrm>
            <a:off x="881380" y="1881505"/>
            <a:ext cx="5200650" cy="175577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 hasCustomPrompt="1"/>
          </p:nvPr>
        </p:nvSpPr>
        <p:spPr>
          <a:xfrm>
            <a:off x="881380" y="3637280"/>
            <a:ext cx="5200650" cy="600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20" hasCustomPrompt="1"/>
          </p:nvPr>
        </p:nvSpPr>
        <p:spPr>
          <a:xfrm>
            <a:off x="881380" y="4237355"/>
            <a:ext cx="5200650" cy="175577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21" hasCustomPrompt="1"/>
          </p:nvPr>
        </p:nvSpPr>
        <p:spPr>
          <a:xfrm>
            <a:off x="6123940" y="1281430"/>
            <a:ext cx="5200650" cy="600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22" hasCustomPrompt="1"/>
          </p:nvPr>
        </p:nvSpPr>
        <p:spPr>
          <a:xfrm>
            <a:off x="6123940" y="1881505"/>
            <a:ext cx="5200650" cy="175577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123940" y="3637280"/>
            <a:ext cx="5200650" cy="600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24" hasCustomPrompt="1"/>
          </p:nvPr>
        </p:nvSpPr>
        <p:spPr>
          <a:xfrm>
            <a:off x="6123940" y="4237355"/>
            <a:ext cx="5200650" cy="175577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684802" y="2345629"/>
            <a:ext cx="5864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Thank You!</a:t>
            </a:r>
            <a:endParaRPr lang="zh-CN" altLang="en-US" sz="45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1ACE-77A6-4D32-BA67-4CC95B38E163}" type="datetime1">
              <a:rPr lang="zh-CN" altLang="en-US" smtClean="0"/>
              <a:t>2021/3/3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75665" y="375920"/>
            <a:ext cx="1044067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6935" y="1310640"/>
            <a:ext cx="10437495" cy="470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第一级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5030" y="6296660"/>
            <a:ext cx="29711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167C1ACE-77A6-4D32-BA67-4CC95B38E163}" type="datetime1">
              <a:rPr lang="zh-CN" altLang="en-US" smtClean="0"/>
              <a:t>2021/3/3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1181" y="631394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28660" y="6296660"/>
            <a:ext cx="2988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b.10xgenomics.com/hc/en-us/articles/115005062366-What-is-sequencing-saturation-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09.01.019" TargetMode="External"/><Relationship Id="rId2" Type="http://schemas.openxmlformats.org/officeDocument/2006/relationships/hyperlink" Target="https://doi.org/10.15252/msb.2018874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doi.org/10.1093/bioinformatics/bts63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14049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doi.org/10.1186/s13059-019-1662-y" TargetMode="Externa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arch?q=DoubletFinder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doi.org/10.1016/j.cels.2019.03.0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iorxiv.org/content/10.1101/841981v1" TargetMode="External"/><Relationship Id="rId11" Type="http://schemas.openxmlformats.org/officeDocument/2006/relationships/hyperlink" Target="https://github.com/calico/solo" TargetMode="External"/><Relationship Id="rId5" Type="http://schemas.openxmlformats.org/officeDocument/2006/relationships/image" Target="../media/image37.png"/><Relationship Id="rId10" Type="http://schemas.openxmlformats.org/officeDocument/2006/relationships/hyperlink" Target="https://github.com/EDePasquale/DoubletDecon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github.com/JonathanShor/DoubletDetec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s.2019.03.003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72887/" TargetMode="External"/><Relationship Id="rId2" Type="http://schemas.openxmlformats.org/officeDocument/2006/relationships/hyperlink" Target="https://www.biostars.org/p/366809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859-018-2226-y" TargetMode="External"/><Relationship Id="rId2" Type="http://schemas.openxmlformats.org/officeDocument/2006/relationships/hyperlink" Target="https://doi.org/10.1038/nmeth.29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6-different-ways-to-compensate-for-missing-values-data-imputation-with-examples-6022d9ca0779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iocellgen-public.svi.edu.au/mig_2019_scrnaseq-workshop/public/normalization-confounders-and-batch-correction.html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38/ncomms14049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compare.com/Bench-Tips/345311-Single-Cell-Set-Up-Sample-Preparation-Tip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doi.org/10.1038/nmeth.4437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hyperlink" Target="https://doi.org/10.1186/s13045-017-0401-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eichlab.github.io/scg_lib_structs/methods_html/10xChromium3.html" TargetMode="Externa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ivingintogeneticsandgenomics.rbind.io/post/understand-10x-scrnaseq-and-scatac-fastqs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s://www.broadinstitute.org/files/shared/illuminavids/sequencingSlides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support.10xgenomics.com/single-cell-gene-expression/software/pipelines/latest/using/mkfastq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scRNA</a:t>
            </a:r>
            <a:r>
              <a:rPr lang="en-US" altLang="zh-CN" dirty="0"/>
              <a:t>-Seq</a:t>
            </a:r>
            <a:r>
              <a:rPr lang="zh-CN" altLang="en-US" dirty="0"/>
              <a:t> </a:t>
            </a:r>
            <a:r>
              <a:rPr lang="en-US" altLang="zh-CN" dirty="0"/>
              <a:t>(Part</a:t>
            </a:r>
            <a:r>
              <a:rPr lang="zh-CN" altLang="en-US" dirty="0"/>
              <a:t> </a:t>
            </a:r>
            <a:r>
              <a:rPr lang="en-US" altLang="zh-CN" dirty="0"/>
              <a:t>1)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王    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科技服务事业部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203690" y="6296660"/>
            <a:ext cx="298831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84D3E-D40B-0946-B02B-3ED01D4D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statistics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B07CD9-D368-784A-B1F9-C777262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33594C-66CD-784F-804D-E37A50909535}"/>
              </a:ext>
            </a:extLst>
          </p:cNvPr>
          <p:cNvSpPr txBox="1"/>
          <p:nvPr/>
        </p:nvSpPr>
        <p:spPr>
          <a:xfrm>
            <a:off x="875665" y="1063587"/>
            <a:ext cx="5354924" cy="2222340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 of Reads</a:t>
            </a:r>
          </a:p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Valid Barcodes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737000 barcodes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mismatch)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Valid UMIs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不含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，不是均聚物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Sequencing Saturation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（如何计算）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FAE43B-728E-6741-A7DE-9766A2A9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589" y="3689012"/>
            <a:ext cx="4367212" cy="31689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EF8205-B002-274A-BF40-082D0B4A42EA}"/>
              </a:ext>
            </a:extLst>
          </p:cNvPr>
          <p:cNvSpPr/>
          <p:nvPr/>
        </p:nvSpPr>
        <p:spPr>
          <a:xfrm>
            <a:off x="875665" y="3252332"/>
            <a:ext cx="5459115" cy="296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 Saturation = 1 - (</a:t>
            </a:r>
            <a:r>
              <a:rPr lang="en" altLang="zh-CN" sz="1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n_deduped_reads</a:t>
            </a:r>
            <a:r>
              <a:rPr lang="en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" altLang="zh-CN" sz="1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n_reads</a:t>
            </a:r>
            <a:r>
              <a:rPr lang="en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zh-CN" sz="14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n_deduped_reads</a:t>
            </a:r>
            <a:r>
              <a:rPr lang="zh-CN" altLang="en-US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Number of unique (valid cell-barcode, valid UMI, gene) combinations among confidently mapped reads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，具有有效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和有效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且可信比对的唯一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altLang="zh-CN" sz="14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n_reads</a:t>
            </a:r>
            <a:r>
              <a:rPr lang="en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 Total number of confidently mapped, valid cell-barcode, valid UMI reads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non-unique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，具有可信比对、有效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和有效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" sz="1400" dirty="0">
                <a:latin typeface="Arial" panose="020B0604020202020204" pitchFamily="34" charset="0"/>
                <a:cs typeface="Arial" panose="020B0604020202020204" pitchFamily="34" charset="0"/>
              </a:rPr>
              <a:t>条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新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会产生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个新的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UMI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数（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1-1/2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条新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会产生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个新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UMI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数（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1-1/10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88004E-D728-3D42-A0F4-183B4BF5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3078"/>
            <a:ext cx="2820155" cy="27800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66A4B5-D760-5D45-8748-1A4B26EF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155" y="1416205"/>
            <a:ext cx="2332287" cy="246245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682CCCD-BA97-9347-B601-F554B10037A3}"/>
              </a:ext>
            </a:extLst>
          </p:cNvPr>
          <p:cNvSpPr/>
          <p:nvPr/>
        </p:nvSpPr>
        <p:spPr>
          <a:xfrm>
            <a:off x="1281964" y="6305397"/>
            <a:ext cx="3975468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不同的细胞类型所需要的数据饱和度有很大差异</a:t>
            </a:r>
            <a:endParaRPr lang="en-US" altLang="zh-C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876846-00F0-6043-B9D8-42D57252323D}"/>
              </a:ext>
            </a:extLst>
          </p:cNvPr>
          <p:cNvSpPr/>
          <p:nvPr/>
        </p:nvSpPr>
        <p:spPr>
          <a:xfrm>
            <a:off x="10082298" y="4152578"/>
            <a:ext cx="15057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5"/>
              </a:rPr>
              <a:t>https://kb.10xgenomics.com/hc/en-us/articles/115005062366-What-is-sequencing-saturation-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88893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E0C6A-10DC-F842-855C-E62A5A1D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statistics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55D1B0-10AD-FA44-A67A-B2B3B2FA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EF0C97-3079-D24B-B7E6-EEA79C0ACF69}"/>
              </a:ext>
            </a:extLst>
          </p:cNvPr>
          <p:cNvSpPr txBox="1"/>
          <p:nvPr/>
        </p:nvSpPr>
        <p:spPr>
          <a:xfrm>
            <a:off x="974518" y="1040079"/>
            <a:ext cx="4655340" cy="3330335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Fraction of genome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exon mapping reads </a:t>
            </a:r>
          </a:p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mRNA-mapping reads </a:t>
            </a:r>
          </a:p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Spike-in detection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spike-in ratio </a:t>
            </a:r>
          </a:p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 of detected genes</a:t>
            </a:r>
          </a:p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Mitochondrial read fraction </a:t>
            </a:r>
          </a:p>
          <a:p>
            <a:pPr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Ribosomal RNA read fraction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F75D893-8913-1D40-A860-128D789986C2}"/>
              </a:ext>
            </a:extLst>
          </p:cNvPr>
          <p:cNvSpPr/>
          <p:nvPr/>
        </p:nvSpPr>
        <p:spPr>
          <a:xfrm>
            <a:off x="5770606" y="1236483"/>
            <a:ext cx="5446876" cy="819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/>
              <a:t>低</a:t>
            </a:r>
            <a:r>
              <a:rPr kumimoji="1" lang="en-US" altLang="zh-CN" dirty="0"/>
              <a:t>mapping</a:t>
            </a:r>
            <a:r>
              <a:rPr kumimoji="1" lang="zh-CN" altLang="en-US" dirty="0"/>
              <a:t>比例的原因：样本质量、建库质量、</a:t>
            </a:r>
            <a:r>
              <a:rPr kumimoji="1" lang="zh-CN" altLang="en-US" dirty="0">
                <a:solidFill>
                  <a:srgbClr val="C00000"/>
                </a:solidFill>
              </a:rPr>
              <a:t>静态细胞群</a:t>
            </a:r>
            <a:r>
              <a:rPr kumimoji="1" lang="zh-CN" altLang="en-US" dirty="0"/>
              <a:t>（</a:t>
            </a:r>
            <a:r>
              <a:rPr kumimoji="1" lang="en" altLang="zh-CN" dirty="0"/>
              <a:t>quiescent cell populations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0FA36A5-8C66-E24C-BEAB-5E5B04273B41}"/>
              </a:ext>
            </a:extLst>
          </p:cNvPr>
          <p:cNvSpPr/>
          <p:nvPr/>
        </p:nvSpPr>
        <p:spPr>
          <a:xfrm>
            <a:off x="5770606" y="2181567"/>
            <a:ext cx="544687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此值异常：建库失败、低</a:t>
            </a:r>
            <a:r>
              <a:rPr kumimoji="1" lang="en-US" altLang="zh-CN" dirty="0"/>
              <a:t>mRNA</a:t>
            </a:r>
            <a:r>
              <a:rPr kumimoji="1" lang="zh-CN" altLang="en-US" dirty="0"/>
              <a:t>（小细胞</a:t>
            </a:r>
            <a:r>
              <a:rPr kumimoji="1" lang="en-US" altLang="zh-CN" dirty="0"/>
              <a:t>/RNA</a:t>
            </a:r>
            <a:r>
              <a:rPr kumimoji="1" lang="zh-CN" altLang="en-US" dirty="0"/>
              <a:t>泄露）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DC17B91-3286-B246-92B6-25E7CF38C197}"/>
              </a:ext>
            </a:extLst>
          </p:cNvPr>
          <p:cNvSpPr/>
          <p:nvPr/>
        </p:nvSpPr>
        <p:spPr>
          <a:xfrm>
            <a:off x="5770606" y="2764125"/>
            <a:ext cx="544687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基因数异常：高，双</a:t>
            </a:r>
            <a:r>
              <a:rPr kumimoji="1" lang="en-US" altLang="zh-CN" dirty="0"/>
              <a:t>/</a:t>
            </a:r>
            <a:r>
              <a:rPr kumimoji="1" lang="zh-CN" altLang="en-US" dirty="0"/>
              <a:t>多细胞、较大细胞；低，同上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E0541B5-5708-CF4B-BF4D-68BE854F9BBD}"/>
              </a:ext>
            </a:extLst>
          </p:cNvPr>
          <p:cNvSpPr/>
          <p:nvPr/>
        </p:nvSpPr>
        <p:spPr>
          <a:xfrm>
            <a:off x="5770606" y="3346683"/>
            <a:ext cx="544687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高线粒体基因：膜破裂，胞质</a:t>
            </a:r>
            <a:r>
              <a:rPr kumimoji="1" lang="en-US" altLang="zh-CN" dirty="0"/>
              <a:t>RNA</a:t>
            </a:r>
            <a:r>
              <a:rPr kumimoji="1" lang="zh-CN" altLang="en-US" dirty="0"/>
              <a:t>丢失、呼吸活动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D40F8C29-15AD-F749-9321-F0BA7C1BAD91}"/>
              </a:ext>
            </a:extLst>
          </p:cNvPr>
          <p:cNvSpPr/>
          <p:nvPr/>
        </p:nvSpPr>
        <p:spPr>
          <a:xfrm>
            <a:off x="5770606" y="3929243"/>
            <a:ext cx="544687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核糖体</a:t>
            </a:r>
            <a:r>
              <a:rPr kumimoji="1" lang="en-US" altLang="zh-CN" dirty="0"/>
              <a:t>RNA</a:t>
            </a:r>
            <a:r>
              <a:rPr kumimoji="1" lang="zh-CN" altLang="en-US" dirty="0"/>
              <a:t>比例高：</a:t>
            </a:r>
            <a:r>
              <a:rPr kumimoji="1" lang="en-US" altLang="zh-CN" dirty="0"/>
              <a:t>RNA</a:t>
            </a:r>
            <a:r>
              <a:rPr kumimoji="1" lang="zh-CN" altLang="en-US" dirty="0"/>
              <a:t>的降解（</a:t>
            </a:r>
            <a:r>
              <a:rPr kumimoji="1" lang="en-US" altLang="zh-CN" dirty="0"/>
              <a:t>RNA</a:t>
            </a:r>
            <a:r>
              <a:rPr kumimoji="1" lang="zh-CN" altLang="en-US" dirty="0"/>
              <a:t>聚合酶</a:t>
            </a:r>
            <a:r>
              <a:rPr kumimoji="1" lang="en-US" altLang="zh-CN" dirty="0"/>
              <a:t>I</a:t>
            </a:r>
            <a:r>
              <a:rPr kumimoji="1" lang="zh-CN" altLang="en-US" dirty="0"/>
              <a:t>介导）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6494BB-4E0F-2043-AA2D-CAD7D48AAF4F}"/>
              </a:ext>
            </a:extLst>
          </p:cNvPr>
          <p:cNvSpPr/>
          <p:nvPr/>
        </p:nvSpPr>
        <p:spPr>
          <a:xfrm>
            <a:off x="8220463" y="5989038"/>
            <a:ext cx="28342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205493"/>
                </a:solidFill>
                <a:latin typeface="system-ui"/>
                <a:hlinkClick r:id="rId2"/>
              </a:rPr>
              <a:t>10.15252/msb.20188746</a:t>
            </a:r>
            <a:endParaRPr lang="en-US" altLang="zh-CN" sz="1600" dirty="0">
              <a:solidFill>
                <a:srgbClr val="205493"/>
              </a:solidFill>
              <a:latin typeface="system-ui"/>
            </a:endParaRPr>
          </a:p>
          <a:p>
            <a:r>
              <a:rPr lang="en" altLang="zh-CN" sz="1600" dirty="0">
                <a:solidFill>
                  <a:srgbClr val="0071BC"/>
                </a:solidFill>
                <a:latin typeface="system-ui"/>
                <a:hlinkClick r:id="rId3"/>
              </a:rPr>
              <a:t>10.1016/j.cell.2009.01.019</a:t>
            </a:r>
            <a:endParaRPr lang="en-US" altLang="zh-CN" sz="1600" dirty="0">
              <a:solidFill>
                <a:srgbClr val="212121"/>
              </a:solidFill>
              <a:latin typeface="system-ui"/>
            </a:endParaRPr>
          </a:p>
          <a:p>
            <a:r>
              <a:rPr lang="en" altLang="zh-CN" sz="1600" dirty="0">
                <a:hlinkClick r:id="rId4"/>
              </a:rPr>
              <a:t>10.1093/bioinformatics/bts635</a:t>
            </a:r>
            <a:endParaRPr lang="en" altLang="zh-CN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F7E66D-63E5-2F42-A8D3-35A83D8C4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068" y="4435063"/>
            <a:ext cx="3185641" cy="23858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26D4A94-E18C-844A-ACD4-DFA7F2607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709" y="4370413"/>
            <a:ext cx="2652518" cy="242961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945A1A4-59BE-C843-9F0A-11BE8457B35F}"/>
              </a:ext>
            </a:extLst>
          </p:cNvPr>
          <p:cNvSpPr/>
          <p:nvPr/>
        </p:nvSpPr>
        <p:spPr>
          <a:xfrm>
            <a:off x="6707841" y="4443869"/>
            <a:ext cx="4608494" cy="1710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latin typeface="AdvP47DFC8"/>
              </a:rPr>
              <a:t>Spliced Transcripts Alignment to a Reference</a:t>
            </a:r>
            <a:r>
              <a:rPr lang="zh-CN" altLang="en-US" dirty="0">
                <a:latin typeface="AdvP47DFC8"/>
              </a:rPr>
              <a:t> </a:t>
            </a:r>
            <a:r>
              <a:rPr lang="en-US" altLang="zh-CN" dirty="0">
                <a:latin typeface="AdvP47DFC8"/>
              </a:rPr>
              <a:t>(STAR)</a:t>
            </a:r>
            <a:r>
              <a:rPr lang="zh-CN" altLang="en-US" dirty="0">
                <a:latin typeface="AdvP47DFC8"/>
              </a:rPr>
              <a:t>：</a:t>
            </a:r>
            <a:r>
              <a:rPr lang="en-US" altLang="zh-CN" dirty="0">
                <a:latin typeface="AdvP47DFC8"/>
              </a:rPr>
              <a:t>1</a:t>
            </a:r>
            <a:r>
              <a:rPr lang="zh-CN" altLang="en-US" dirty="0">
                <a:latin typeface="AdvP47DFC8"/>
              </a:rPr>
              <a:t>）能够比对到非连续区域</a:t>
            </a:r>
            <a:r>
              <a:rPr lang="en" altLang="zh-CN" dirty="0">
                <a:latin typeface="AdvP47DFC8"/>
              </a:rPr>
              <a:t> </a:t>
            </a:r>
            <a:r>
              <a:rPr lang="zh-CN" altLang="en-US" dirty="0">
                <a:latin typeface="AdvP47DFC8"/>
              </a:rPr>
              <a:t>；</a:t>
            </a:r>
            <a:r>
              <a:rPr lang="en-US" altLang="zh-CN" dirty="0">
                <a:latin typeface="AdvP47DFC8"/>
              </a:rPr>
              <a:t>2</a:t>
            </a:r>
            <a:r>
              <a:rPr lang="zh-CN" altLang="en-US" dirty="0">
                <a:latin typeface="AdvP47DFC8"/>
              </a:rPr>
              <a:t>）允许</a:t>
            </a:r>
            <a:r>
              <a:rPr lang="en-US" altLang="zh-CN" dirty="0">
                <a:latin typeface="AdvP47DFC8"/>
              </a:rPr>
              <a:t>reads</a:t>
            </a:r>
            <a:r>
              <a:rPr lang="zh-CN" altLang="en-US" dirty="0">
                <a:latin typeface="AdvP47DFC8"/>
              </a:rPr>
              <a:t>的错配比对；</a:t>
            </a:r>
            <a:r>
              <a:rPr lang="en-US" altLang="zh-CN" dirty="0">
                <a:latin typeface="AdvP47DFC8"/>
              </a:rPr>
              <a:t>3</a:t>
            </a:r>
            <a:r>
              <a:rPr lang="zh-CN" altLang="en-US" dirty="0">
                <a:latin typeface="AdvP47DFC8"/>
              </a:rPr>
              <a:t>）过滤掉</a:t>
            </a:r>
            <a:r>
              <a:rPr lang="en-US" altLang="zh-CN" dirty="0">
                <a:latin typeface="AdvP47DFC8"/>
              </a:rPr>
              <a:t>A-</a:t>
            </a:r>
            <a:r>
              <a:rPr lang="zh-CN" altLang="en-US" dirty="0">
                <a:latin typeface="AdvP47DFC8"/>
              </a:rPr>
              <a:t>尾</a:t>
            </a:r>
            <a:r>
              <a:rPr lang="en-US" altLang="zh-CN" dirty="0">
                <a:latin typeface="AdvP47DFC8"/>
              </a:rPr>
              <a:t>/adapter/</a:t>
            </a:r>
            <a:r>
              <a:rPr lang="zh-CN" altLang="en-US" dirty="0">
                <a:latin typeface="AdvP47DFC8"/>
              </a:rPr>
              <a:t>低质量尾序列</a:t>
            </a:r>
            <a:endParaRPr lang="en-US" altLang="zh-CN" dirty="0">
              <a:latin typeface="AdvP47DFC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7866F4-FAEF-7D4D-A442-22AA25A5D1C3}"/>
              </a:ext>
            </a:extLst>
          </p:cNvPr>
          <p:cNvSpPr/>
          <p:nvPr/>
        </p:nvSpPr>
        <p:spPr>
          <a:xfrm>
            <a:off x="6871227" y="6238982"/>
            <a:ext cx="1077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K</a:t>
            </a:r>
            <a:r>
              <a:rPr lang="zh-CN" altLang="en-US" sz="2400" dirty="0">
                <a:solidFill>
                  <a:srgbClr val="C00000"/>
                </a:solidFill>
              </a:rPr>
              <a:t>allisto</a:t>
            </a:r>
          </a:p>
        </p:txBody>
      </p:sp>
    </p:spTree>
    <p:extLst>
      <p:ext uri="{BB962C8B-B14F-4D97-AF65-F5344CB8AC3E}">
        <p14:creationId xmlns:p14="http://schemas.microsoft.com/office/powerpoint/2010/main" val="206464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F2DE7-997E-FC4C-AAE2-DE9B1C71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A063B3-0EDB-9144-9EF8-9425FDFB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19BE87-A0D3-F940-8606-49D5170A6BDB}"/>
              </a:ext>
            </a:extLst>
          </p:cNvPr>
          <p:cNvSpPr/>
          <p:nvPr/>
        </p:nvSpPr>
        <p:spPr>
          <a:xfrm>
            <a:off x="2192401" y="1233098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C00000"/>
                </a:solidFill>
                <a:latin typeface="Menlo" panose="020B0609030804020204" pitchFamily="49" charset="0"/>
              </a:rPr>
              <a:t>cellranger</a:t>
            </a:r>
            <a:r>
              <a:rPr lang="en" altLang="zh-CN" dirty="0">
                <a:solidFill>
                  <a:srgbClr val="C00000"/>
                </a:solidFill>
                <a:latin typeface="Menlo" panose="020B0609030804020204" pitchFamily="49" charset="0"/>
              </a:rPr>
              <a:t> count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A86CC8-8379-6B48-99AE-8380E479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05" y="1734819"/>
            <a:ext cx="4321712" cy="302260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978D12-6866-8146-92C6-C587EBD90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89" y="1233098"/>
            <a:ext cx="2993005" cy="43669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7D5592-BEED-7E4D-A95C-83C6439D5205}"/>
              </a:ext>
            </a:extLst>
          </p:cNvPr>
          <p:cNvSpPr txBox="1"/>
          <p:nvPr/>
        </p:nvSpPr>
        <p:spPr>
          <a:xfrm>
            <a:off x="875665" y="4807304"/>
            <a:ext cx="4770024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1600" dirty="0" err="1"/>
              <a:t>raw_feature_bc_matrix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all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feature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barcode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matrix</a:t>
            </a:r>
            <a:endParaRPr kumimoji="1" lang="en" altLang="zh-CN" sz="1600" dirty="0"/>
          </a:p>
          <a:p>
            <a:pPr>
              <a:lnSpc>
                <a:spcPct val="150000"/>
              </a:lnSpc>
            </a:pPr>
            <a:r>
              <a:rPr kumimoji="1" lang="en" altLang="zh-CN" sz="1600" dirty="0" err="1"/>
              <a:t>filtered_feature_bc_matrix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filtered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cell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barcode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matrix</a:t>
            </a:r>
            <a:endParaRPr kumimoji="1"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4F0EC9-D5D6-454C-AACA-34F8E1244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866" y="1234934"/>
            <a:ext cx="2349500" cy="1117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B5D954-3F51-C14A-B5B7-15A5FD835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866" y="2621409"/>
            <a:ext cx="2349500" cy="754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39A340-113A-1344-BBD5-84F48A725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866" y="3644444"/>
            <a:ext cx="2438400" cy="1854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D09231A-83A9-0B4B-926E-561BD83D512C}"/>
              </a:ext>
            </a:extLst>
          </p:cNvPr>
          <p:cNvSpPr txBox="1"/>
          <p:nvPr/>
        </p:nvSpPr>
        <p:spPr>
          <a:xfrm>
            <a:off x="5889529" y="5623066"/>
            <a:ext cx="4476546" cy="1156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matrix.mtx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说明：第三行开始才是有效信息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第三行：基因数、细胞数、总行数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第四行之后：基因索引、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barcode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索引、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UMI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661B04E-36AB-4648-B5D0-B9BEACC720DD}"/>
              </a:ext>
            </a:extLst>
          </p:cNvPr>
          <p:cNvCxnSpPr>
            <a:endCxn id="10" idx="1"/>
          </p:cNvCxnSpPr>
          <p:nvPr/>
        </p:nvCxnSpPr>
        <p:spPr>
          <a:xfrm flipV="1">
            <a:off x="7778496" y="1793734"/>
            <a:ext cx="1212370" cy="120475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A35AE2F-9409-8743-8DF6-7F12AF39B8B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778496" y="2998489"/>
            <a:ext cx="1212370" cy="19650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34377B9-576F-EA4E-9499-F670D566BC1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521617" y="3399106"/>
            <a:ext cx="1469249" cy="117243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A7858C0-9B69-ED46-9369-FA852F6F351D}"/>
              </a:ext>
            </a:extLst>
          </p:cNvPr>
          <p:cNvSpPr/>
          <p:nvPr/>
        </p:nvSpPr>
        <p:spPr>
          <a:xfrm>
            <a:off x="971805" y="5649971"/>
            <a:ext cx="4321712" cy="1011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/>
              <a:t>bcl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fastq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seq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barcode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UMI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correction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reads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aligning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expression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matrix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……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007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D1A8C8A-ABEA-A04F-B3AF-A7F71E52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278" y="2267262"/>
            <a:ext cx="3836821" cy="27582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6EC53A-1578-4B44-A39E-A5215C9F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Filtering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(1)</a:t>
            </a:r>
            <a:r>
              <a:rPr kumimoji="1" lang="zh-CN" altLang="en-US" dirty="0"/>
              <a:t> </a:t>
            </a:r>
            <a:r>
              <a:rPr kumimoji="1" lang="en-US" altLang="zh-CN" dirty="0"/>
              <a:t>empty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dropltes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0D3B4E-2E80-8A4F-B7B5-D81C723F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79C409-E3A2-FE42-B040-29E762302BC1}"/>
              </a:ext>
            </a:extLst>
          </p:cNvPr>
          <p:cNvSpPr txBox="1"/>
          <p:nvPr/>
        </p:nvSpPr>
        <p:spPr>
          <a:xfrm>
            <a:off x="782366" y="1204673"/>
            <a:ext cx="10440670" cy="56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空液滴：不含细胞但包含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ambient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，在某一个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中检测到非零的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UMI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数（假细胞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背景噪音）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8EE18C-4BF7-0E41-89EB-5235458AA42A}"/>
              </a:ext>
            </a:extLst>
          </p:cNvPr>
          <p:cNvSpPr txBox="1"/>
          <p:nvPr/>
        </p:nvSpPr>
        <p:spPr>
          <a:xfrm>
            <a:off x="2622231" y="1915814"/>
            <a:ext cx="6077269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正常的细胞应当含有较多的</a:t>
            </a:r>
            <a:r>
              <a:rPr kumimoji="1" lang="en-US" altLang="zh-CN" dirty="0">
                <a:solidFill>
                  <a:schemeClr val="bg1"/>
                </a:solidFill>
              </a:rPr>
              <a:t>mRNA</a:t>
            </a:r>
            <a:r>
              <a:rPr kumimoji="1" lang="zh-CN" altLang="en-US" dirty="0">
                <a:solidFill>
                  <a:schemeClr val="bg1"/>
                </a:solidFill>
              </a:rPr>
              <a:t>，导致大量的</a:t>
            </a:r>
            <a:r>
              <a:rPr kumimoji="1" lang="en-US" altLang="zh-CN" dirty="0">
                <a:solidFill>
                  <a:schemeClr val="bg1"/>
                </a:solidFill>
              </a:rPr>
              <a:t>UMI</a:t>
            </a:r>
            <a:r>
              <a:rPr kumimoji="1" lang="zh-CN" altLang="en-US" dirty="0">
                <a:solidFill>
                  <a:schemeClr val="bg1"/>
                </a:solidFill>
              </a:rPr>
              <a:t>数检出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F152BC-D806-A24A-9C1F-139D1E9855BA}"/>
              </a:ext>
            </a:extLst>
          </p:cNvPr>
          <p:cNvSpPr txBox="1"/>
          <p:nvPr/>
        </p:nvSpPr>
        <p:spPr>
          <a:xfrm>
            <a:off x="1311006" y="2266331"/>
            <a:ext cx="4356735" cy="222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：设置预期细胞数（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所含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UMI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数从高到低排序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：取前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分位处取值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：去除低于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1/10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该值的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D0C549-6C7C-094F-B339-30A5DD5F79F2}"/>
              </a:ext>
            </a:extLst>
          </p:cNvPr>
          <p:cNvSpPr/>
          <p:nvPr/>
        </p:nvSpPr>
        <p:spPr>
          <a:xfrm>
            <a:off x="4436065" y="3437930"/>
            <a:ext cx="1310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0071BC"/>
                </a:solidFill>
                <a:latin typeface="system-ui"/>
                <a:hlinkClick r:id="rId3"/>
              </a:rPr>
              <a:t>10.1038/ncomms14049</a:t>
            </a:r>
            <a:endParaRPr lang="en" altLang="zh-CN" sz="1600" b="0" i="0" dirty="0">
              <a:solidFill>
                <a:srgbClr val="212121"/>
              </a:solidFill>
              <a:effectLst/>
              <a:latin typeface="system-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199B32-E0E3-C84A-83E4-DD3867068933}"/>
              </a:ext>
            </a:extLst>
          </p:cNvPr>
          <p:cNvSpPr txBox="1"/>
          <p:nvPr/>
        </p:nvSpPr>
        <p:spPr>
          <a:xfrm>
            <a:off x="8973506" y="2408712"/>
            <a:ext cx="2249530" cy="222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该方法的弊端就是小细胞容易被去掉（低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含量的小细胞和空液滴难以区分）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167465E-1270-0347-B329-1279B5D029A5}"/>
              </a:ext>
            </a:extLst>
          </p:cNvPr>
          <p:cNvSpPr/>
          <p:nvPr/>
        </p:nvSpPr>
        <p:spPr>
          <a:xfrm>
            <a:off x="782366" y="3010173"/>
            <a:ext cx="347934" cy="8686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方法一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FC56B0A-B172-D840-A984-373F5F21D833}"/>
              </a:ext>
            </a:extLst>
          </p:cNvPr>
          <p:cNvSpPr/>
          <p:nvPr/>
        </p:nvSpPr>
        <p:spPr>
          <a:xfrm>
            <a:off x="782366" y="5223628"/>
            <a:ext cx="347934" cy="8686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方法二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160D47-757E-5C42-8B2F-1DB126A18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8" r="19082"/>
          <a:stretch/>
        </p:blipFill>
        <p:spPr>
          <a:xfrm>
            <a:off x="1311006" y="4859728"/>
            <a:ext cx="1851294" cy="17638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EE95EF7-17E7-7843-8BC0-17940B13B7C2}"/>
              </a:ext>
            </a:extLst>
          </p:cNvPr>
          <p:cNvSpPr txBox="1"/>
          <p:nvPr/>
        </p:nvSpPr>
        <p:spPr>
          <a:xfrm>
            <a:off x="3187482" y="4861657"/>
            <a:ext cx="2667218" cy="111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寻找拐点（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knee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），拐点下即为空液滴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6A11F2-0E00-B246-BD9A-FC96C871FB5F}"/>
              </a:ext>
            </a:extLst>
          </p:cNvPr>
          <p:cNvSpPr/>
          <p:nvPr/>
        </p:nvSpPr>
        <p:spPr>
          <a:xfrm>
            <a:off x="3248000" y="6092316"/>
            <a:ext cx="249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205493"/>
                </a:solidFill>
                <a:latin typeface="system-ui"/>
                <a:hlinkClick r:id="rId3"/>
              </a:rPr>
              <a:t>10.1038/ncomms14049</a:t>
            </a:r>
            <a:endParaRPr lang="en" altLang="zh-CN" b="0" i="0" dirty="0">
              <a:solidFill>
                <a:srgbClr val="212121"/>
              </a:solidFill>
              <a:effectLst/>
              <a:latin typeface="system-ui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E0A462-4CCF-8E41-B440-330EBFB2AA96}"/>
              </a:ext>
            </a:extLst>
          </p:cNvPr>
          <p:cNvSpPr/>
          <p:nvPr/>
        </p:nvSpPr>
        <p:spPr>
          <a:xfrm>
            <a:off x="7456689" y="6190853"/>
            <a:ext cx="2917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205493"/>
                </a:solidFill>
                <a:latin typeface="system-ui"/>
                <a:hlinkClick r:id="rId5"/>
              </a:rPr>
              <a:t>10.1186/s13059-019-1662-y</a:t>
            </a:r>
            <a:endParaRPr lang="en" altLang="zh-CN" b="0" i="0" dirty="0">
              <a:solidFill>
                <a:srgbClr val="212121"/>
              </a:solidFill>
              <a:effectLst/>
              <a:latin typeface="system-ui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33FE233-4B0E-1242-BE0A-47FAB0717916}"/>
              </a:ext>
            </a:extLst>
          </p:cNvPr>
          <p:cNvSpPr/>
          <p:nvPr/>
        </p:nvSpPr>
        <p:spPr>
          <a:xfrm>
            <a:off x="6005920" y="5197299"/>
            <a:ext cx="347934" cy="8686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方法三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F358A63-630A-BD48-A855-2195967F8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074" y="5127130"/>
            <a:ext cx="4646386" cy="93885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5503F6C-F0BF-9740-887F-5F7678201CE5}"/>
              </a:ext>
            </a:extLst>
          </p:cNvPr>
          <p:cNvSpPr/>
          <p:nvPr/>
        </p:nvSpPr>
        <p:spPr>
          <a:xfrm>
            <a:off x="5930676" y="6190853"/>
            <a:ext cx="134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C00000"/>
                </a:solidFill>
              </a:rPr>
              <a:t>DropletUtils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6839C2A-0F3B-5041-8F26-AF2DBC1B9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472" y="4444492"/>
            <a:ext cx="3740305" cy="4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52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7391B-0BB7-114A-8F79-B604166B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Filtering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(2)</a:t>
            </a:r>
            <a:r>
              <a:rPr kumimoji="1" lang="zh-CN" altLang="en-US" dirty="0"/>
              <a:t> </a:t>
            </a:r>
            <a:r>
              <a:rPr kumimoji="1" lang="en-US" altLang="zh-CN" dirty="0"/>
              <a:t>doublets</a:t>
            </a:r>
            <a:r>
              <a:rPr kumimoji="1" lang="zh-CN" altLang="en-US" dirty="0"/>
              <a:t>（双</a:t>
            </a:r>
            <a:r>
              <a:rPr kumimoji="1" lang="en-US" altLang="zh-CN" dirty="0"/>
              <a:t>/</a:t>
            </a:r>
            <a:r>
              <a:rPr kumimoji="1" lang="zh-CN" altLang="en-US" dirty="0"/>
              <a:t>多细胞）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AC4940-85B9-0243-AE7F-28B35B51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445A12-58E3-2841-98C3-EFC8DD84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5" y="1174003"/>
            <a:ext cx="5286173" cy="39089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8F37A4-B519-0C4F-A53F-3E665D87271D}"/>
              </a:ext>
            </a:extLst>
          </p:cNvPr>
          <p:cNvSpPr/>
          <p:nvPr/>
        </p:nvSpPr>
        <p:spPr>
          <a:xfrm>
            <a:off x="875665" y="5072350"/>
            <a:ext cx="5136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71BC"/>
                </a:solidFill>
                <a:latin typeface="system-ui"/>
              </a:rPr>
              <a:t>CG000204_ChromiumNextGEMSingleCell3_v3.1_Rev_D.pdf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0A00CF-05AA-4941-8B29-87031D3C116B}"/>
              </a:ext>
            </a:extLst>
          </p:cNvPr>
          <p:cNvSpPr txBox="1"/>
          <p:nvPr/>
        </p:nvSpPr>
        <p:spPr>
          <a:xfrm>
            <a:off x="1133520" y="5377404"/>
            <a:ext cx="4879063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被归为不同的类群（与主群有明显的界限）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不同类群之间的峰（类群之间的连接）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散落在主群之间，图上无明显特征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DC1C77-B207-E14B-8400-BE48AA8E5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38" y="1199358"/>
            <a:ext cx="2697202" cy="30768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5AE5EB-ACB8-7F46-8998-9F2AAA4BF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740" y="1278917"/>
            <a:ext cx="2662133" cy="25789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0178D19-DA9F-7048-AEA0-2097D33F1E54}"/>
              </a:ext>
            </a:extLst>
          </p:cNvPr>
          <p:cNvSpPr/>
          <p:nvPr/>
        </p:nvSpPr>
        <p:spPr>
          <a:xfrm>
            <a:off x="8914830" y="4037665"/>
            <a:ext cx="2697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6"/>
              </a:rPr>
              <a:t>https://www.biorxiv.org/content/10.1101/841981v1</a:t>
            </a:r>
            <a:endParaRPr lang="en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1FFDEA-9AD1-A44F-B2B2-7B6BB355B780}"/>
              </a:ext>
            </a:extLst>
          </p:cNvPr>
          <p:cNvSpPr/>
          <p:nvPr/>
        </p:nvSpPr>
        <p:spPr>
          <a:xfrm>
            <a:off x="6217628" y="4258754"/>
            <a:ext cx="280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7"/>
              </a:rPr>
              <a:t>10.1016/j.cels.2019.03.003</a:t>
            </a:r>
            <a:endParaRPr lang="en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3AC0F2-C08A-F247-951F-988DB6BDEF53}"/>
              </a:ext>
            </a:extLst>
          </p:cNvPr>
          <p:cNvSpPr txBox="1"/>
          <p:nvPr/>
        </p:nvSpPr>
        <p:spPr>
          <a:xfrm>
            <a:off x="6012583" y="4615128"/>
            <a:ext cx="66830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1" dirty="0" err="1"/>
              <a:t>DoubletFinder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" altLang="zh-CN" b="1" dirty="0">
                <a:hlinkClick r:id="rId8"/>
              </a:rPr>
              <a:t>https://github.com/search?q=DoubletFinder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" altLang="zh-CN" b="1" dirty="0" err="1"/>
              <a:t>DoubletDetection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" altLang="zh-CN" b="1" dirty="0">
                <a:hlinkClick r:id="rId9"/>
              </a:rPr>
              <a:t>https://github.com/JonathanShor/DoubletDetection</a:t>
            </a:r>
            <a:endParaRPr lang="en" altLang="zh-CN" b="1" dirty="0"/>
          </a:p>
          <a:p>
            <a:pPr>
              <a:lnSpc>
                <a:spcPct val="150000"/>
              </a:lnSpc>
            </a:pPr>
            <a:r>
              <a:rPr lang="en" altLang="zh-CN" b="1" dirty="0" err="1"/>
              <a:t>DoubletDe</a:t>
            </a:r>
            <a:r>
              <a:rPr lang="en-US" altLang="zh-CN" b="1" dirty="0"/>
              <a:t>con:</a:t>
            </a:r>
            <a:r>
              <a:rPr lang="zh-CN" altLang="en-US" b="1" dirty="0"/>
              <a:t> </a:t>
            </a:r>
            <a:r>
              <a:rPr lang="en-US" altLang="zh-CN" b="1" dirty="0">
                <a:hlinkClick r:id="rId10"/>
              </a:rPr>
              <a:t>https://github.com/EDePasquale/DoubletDecon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Solo:</a:t>
            </a:r>
            <a:r>
              <a:rPr lang="zh-CN" altLang="en-US" b="1" dirty="0"/>
              <a:t> </a:t>
            </a:r>
            <a:r>
              <a:rPr lang="en" altLang="zh-CN" b="1" dirty="0">
                <a:hlinkClick r:id="rId11"/>
              </a:rPr>
              <a:t>https://github.com/calico/solo</a:t>
            </a:r>
            <a:endParaRPr lang="en" altLang="zh-CN" b="1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0FE435D-564D-B447-88C2-8C80A2DD8917}"/>
              </a:ext>
            </a:extLst>
          </p:cNvPr>
          <p:cNvCxnSpPr/>
          <p:nvPr/>
        </p:nvCxnSpPr>
        <p:spPr>
          <a:xfrm>
            <a:off x="6012583" y="4683996"/>
            <a:ext cx="5755347" cy="0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460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39921-81C3-E14F-80B5-A52A22B6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Filtering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(2)</a:t>
            </a:r>
            <a:r>
              <a:rPr kumimoji="1" lang="zh-CN" altLang="en-US" dirty="0"/>
              <a:t> </a:t>
            </a:r>
            <a:r>
              <a:rPr lang="en" altLang="zh-CN" dirty="0" err="1"/>
              <a:t>DoubletFinder</a:t>
            </a:r>
            <a:r>
              <a:rPr lang="zh-CN" altLang="en-US" dirty="0"/>
              <a:t>软件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08146B-FFA5-0C49-BF20-B3939877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7D061B-EDA8-0844-AC07-9D72B7EC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17" y="2316526"/>
            <a:ext cx="10335418" cy="2085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3F1147-4875-2248-B1C4-E12D2B46A87D}"/>
              </a:ext>
            </a:extLst>
          </p:cNvPr>
          <p:cNvSpPr txBox="1"/>
          <p:nvPr/>
        </p:nvSpPr>
        <p:spPr>
          <a:xfrm>
            <a:off x="1753995" y="1148956"/>
            <a:ext cx="4231323" cy="111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检测到的基因数（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UMIs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）较高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一个细胞内具有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&gt;=2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个的基因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Marker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C8E2B11-2D9B-5041-AC47-2DFFB70D9F9F}"/>
              </a:ext>
            </a:extLst>
          </p:cNvPr>
          <p:cNvSpPr/>
          <p:nvPr/>
        </p:nvSpPr>
        <p:spPr>
          <a:xfrm>
            <a:off x="1190171" y="1366730"/>
            <a:ext cx="464457" cy="85104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特征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D1B0C5-387E-E94C-A3C4-FB2D89C7CC76}"/>
              </a:ext>
            </a:extLst>
          </p:cNvPr>
          <p:cNvSpPr txBox="1"/>
          <p:nvPr/>
        </p:nvSpPr>
        <p:spPr>
          <a:xfrm>
            <a:off x="6212998" y="1148956"/>
            <a:ext cx="4585631" cy="111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注意：较大的细胞也可能具有较多的基因数；去除双细胞也应当根据平台的经验值确定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ED45D5-80C0-6545-995E-AC5364B8BAD1}"/>
              </a:ext>
            </a:extLst>
          </p:cNvPr>
          <p:cNvSpPr txBox="1"/>
          <p:nvPr/>
        </p:nvSpPr>
        <p:spPr>
          <a:xfrm>
            <a:off x="1096245" y="4307851"/>
            <a:ext cx="10440669" cy="167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：原始数据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标准化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=0,</a:t>
            </a:r>
            <a:r>
              <a:rPr lang="el-GR" altLang="zh-CN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）之后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聚类；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Step2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：两种类型的细胞模拟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doublets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~25%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）；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Step3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：合并真实数据和模拟数据，并重新进行聚类；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Step4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：计算</a:t>
            </a:r>
            <a:r>
              <a:rPr lang="en-US" altLang="zh-CN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pANN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proportion of artificial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nearest neighbors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）；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Step5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：判定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阈值的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doublets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4F39A8-CC45-FC4A-B4D3-E3E645566807}"/>
              </a:ext>
            </a:extLst>
          </p:cNvPr>
          <p:cNvSpPr/>
          <p:nvPr/>
        </p:nvSpPr>
        <p:spPr>
          <a:xfrm>
            <a:off x="8980014" y="5601697"/>
            <a:ext cx="24481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>
                <a:solidFill>
                  <a:srgbClr val="205493"/>
                </a:solidFill>
                <a:latin typeface="system-ui"/>
                <a:hlinkClick r:id="rId3"/>
              </a:rPr>
              <a:t>10.1016/j.cels.2019.03.003</a:t>
            </a:r>
            <a:endParaRPr lang="en" altLang="zh-CN" sz="1600" b="0" i="0" dirty="0">
              <a:solidFill>
                <a:srgbClr val="212121"/>
              </a:solidFill>
              <a:effectLst/>
              <a:latin typeface="system-ui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9C5C2AF-A450-7747-B8D7-A5E765D1D3B1}"/>
              </a:ext>
            </a:extLst>
          </p:cNvPr>
          <p:cNvSpPr/>
          <p:nvPr/>
        </p:nvSpPr>
        <p:spPr>
          <a:xfrm>
            <a:off x="1449926" y="6157478"/>
            <a:ext cx="4283902" cy="49898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由已知确定阈值来推断未知（物以类聚）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39E486D-5922-754F-A512-54C54EAEDD3C}"/>
              </a:ext>
            </a:extLst>
          </p:cNvPr>
          <p:cNvSpPr/>
          <p:nvPr/>
        </p:nvSpPr>
        <p:spPr>
          <a:xfrm>
            <a:off x="5986434" y="6157478"/>
            <a:ext cx="4755639" cy="4989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缺点：同类型或表达相似的</a:t>
            </a:r>
            <a:r>
              <a:rPr kumimoji="1" lang="en-US" altLang="zh-CN" dirty="0" err="1"/>
              <a:t>doubltes</a:t>
            </a:r>
            <a:r>
              <a:rPr kumimoji="1" lang="zh-CN" altLang="en-US" dirty="0"/>
              <a:t>敏感性低</a:t>
            </a:r>
          </a:p>
        </p:txBody>
      </p:sp>
    </p:spTree>
    <p:extLst>
      <p:ext uri="{BB962C8B-B14F-4D97-AF65-F5344CB8AC3E}">
        <p14:creationId xmlns:p14="http://schemas.microsoft.com/office/powerpoint/2010/main" val="224427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20647-CFF1-0147-A8EB-DFA1B16B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Filtering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cells:</a:t>
            </a:r>
            <a:r>
              <a:rPr kumimoji="1" lang="zh-CN" altLang="en-US" dirty="0"/>
              <a:t> </a:t>
            </a:r>
            <a:r>
              <a:rPr kumimoji="1" lang="en-US" altLang="zh-CN" dirty="0"/>
              <a:t>(3)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standards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14CDCE-838E-F848-8912-C9F01AD4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D6B19E-F845-AA43-9AB9-62E6131764C7}"/>
              </a:ext>
            </a:extLst>
          </p:cNvPr>
          <p:cNvSpPr txBox="1"/>
          <p:nvPr/>
        </p:nvSpPr>
        <p:spPr>
          <a:xfrm>
            <a:off x="862260" y="1223706"/>
            <a:ext cx="5510483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/>
              <a:t>1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 err="1"/>
              <a:t>nUMI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+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 err="1"/>
              <a:t>nGene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+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log10GenesPerUMI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+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 err="1">
                <a:solidFill>
                  <a:srgbClr val="C00000"/>
                </a:solidFill>
              </a:rPr>
              <a:t>mitoRatio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How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determine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thresholds?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E80BA3-1D1C-174E-A422-1D107FD586BC}"/>
              </a:ext>
            </a:extLst>
          </p:cNvPr>
          <p:cNvSpPr/>
          <p:nvPr/>
        </p:nvSpPr>
        <p:spPr>
          <a:xfrm>
            <a:off x="862260" y="3071237"/>
            <a:ext cx="5071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hlinkClick r:id="rId2"/>
              </a:rPr>
              <a:t>https://www.biostars.org/p/366809/</a:t>
            </a:r>
            <a:endParaRPr lang="en-US" altLang="zh-CN" sz="1600" dirty="0"/>
          </a:p>
          <a:p>
            <a:r>
              <a:rPr lang="en-US" altLang="zh-CN" sz="1600" dirty="0">
                <a:hlinkClick r:id="rId3"/>
              </a:rPr>
              <a:t>https://www.ncbi.nlm.nih.gov/pmc/articles/PMC6072887/</a:t>
            </a:r>
            <a:endParaRPr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43A917-7D48-F947-AD3A-EAD4408D2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87" y="2328868"/>
            <a:ext cx="5086486" cy="6394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8DD2B2-ABF4-3B46-A53C-7404CF04F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389" y="3758937"/>
            <a:ext cx="4066640" cy="29254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7120E1A-673F-F647-BF7D-1190CD06AFA3}"/>
              </a:ext>
            </a:extLst>
          </p:cNvPr>
          <p:cNvSpPr txBox="1"/>
          <p:nvPr/>
        </p:nvSpPr>
        <p:spPr>
          <a:xfrm>
            <a:off x="6372743" y="1223705"/>
            <a:ext cx="5078698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/>
              <a:t>2.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Clustering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analysis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(PCA)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identify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outliers</a:t>
            </a:r>
            <a:endParaRPr kumimoji="1" lang="en-US" altLang="zh-CN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6B9BEB-3F5E-B340-A4AD-1D2701587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3363624"/>
            <a:ext cx="4616171" cy="32959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62BC147-5D29-4347-BD50-A71562187A0F}"/>
              </a:ext>
            </a:extLst>
          </p:cNvPr>
          <p:cNvSpPr txBox="1"/>
          <p:nvPr/>
        </p:nvSpPr>
        <p:spPr>
          <a:xfrm>
            <a:off x="6370702" y="1764172"/>
            <a:ext cx="4945633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000" dirty="0"/>
              <a:t>MAD: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median absolute deviation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algn="ctr">
              <a:lnSpc>
                <a:spcPct val="150000"/>
              </a:lnSpc>
            </a:pPr>
            <a:r>
              <a:rPr kumimoji="1" lang="en-US" altLang="zh-CN" sz="2000" dirty="0"/>
              <a:t>1, 1, 2, 2, 4, 6, 9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1, 1, 0, 0, 2, 4, 7;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MAD=1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000" dirty="0"/>
              <a:t>偏离</a:t>
            </a:r>
            <a:r>
              <a:rPr kumimoji="1" lang="en-US" altLang="zh-CN" sz="2000" dirty="0"/>
              <a:t>MAD</a:t>
            </a:r>
            <a:r>
              <a:rPr kumimoji="1" lang="zh-CN" altLang="en-US" sz="2000" dirty="0"/>
              <a:t>的数据定义为</a:t>
            </a:r>
            <a:r>
              <a:rPr kumimoji="1" lang="en-US" altLang="zh-CN" sz="20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4066044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91A1A-808D-5B49-9391-92513BE3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Filtering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9E20EC-27E4-2A4D-BB6B-5EC1D0B5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6040D6-1D55-BB4D-81C4-1625269E3380}"/>
              </a:ext>
            </a:extLst>
          </p:cNvPr>
          <p:cNvSpPr txBox="1"/>
          <p:nvPr/>
        </p:nvSpPr>
        <p:spPr>
          <a:xfrm>
            <a:off x="875030" y="1241936"/>
            <a:ext cx="4343946" cy="18912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/>
              <a:t>1.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Mitochondrial/</a:t>
            </a:r>
            <a:r>
              <a:rPr kumimoji="1" lang="en" altLang="zh-CN" sz="2000" b="1" dirty="0"/>
              <a:t>ribosomal genes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b="1" dirty="0"/>
              <a:t>2.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Low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expressed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genes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b="1" dirty="0"/>
              <a:t>3.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Low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dispersal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genes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b="1" dirty="0"/>
              <a:t>4.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</a:t>
            </a:r>
            <a:r>
              <a:rPr kumimoji="1" lang="en" altLang="zh-CN" sz="2000" b="1" dirty="0" err="1"/>
              <a:t>echnical</a:t>
            </a:r>
            <a:r>
              <a:rPr kumimoji="1" lang="en" altLang="zh-CN" sz="2000" b="1" dirty="0"/>
              <a:t> noise (</a:t>
            </a:r>
            <a:r>
              <a:rPr kumimoji="1" lang="en-US" altLang="zh-CN" sz="2000" b="1" dirty="0"/>
              <a:t>dropout:</a:t>
            </a:r>
            <a:r>
              <a:rPr kumimoji="1" lang="zh-CN" altLang="en-US" sz="2000" b="1" dirty="0"/>
              <a:t> </a:t>
            </a:r>
            <a:r>
              <a:rPr kumimoji="1" lang="en" altLang="zh-CN" sz="2000" b="1" dirty="0"/>
              <a:t>correction)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6F71DF-D7B0-6442-A59D-15ED12272FE0}"/>
              </a:ext>
            </a:extLst>
          </p:cNvPr>
          <p:cNvSpPr txBox="1"/>
          <p:nvPr/>
        </p:nvSpPr>
        <p:spPr>
          <a:xfrm>
            <a:off x="875030" y="3633054"/>
            <a:ext cx="5596685" cy="2956066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非真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的现象，属于一种缺失数据。通常由低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含量和基因表达的随机性引起，最终会影响细胞亚群的鉴定和谱系发育分析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【</a:t>
            </a:r>
            <a:r>
              <a:rPr lang="en" altLang="zh-CN" dirty="0">
                <a:hlinkClick r:id="rId2"/>
              </a:rPr>
              <a:t> </a:t>
            </a:r>
            <a:r>
              <a:rPr lang="en" altLang="zh-CN" sz="1600" dirty="0">
                <a:hlinkClick r:id="rId2"/>
              </a:rPr>
              <a:t>10.1038/nmeth.2967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缺失值数据填充方法：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）平均值法；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（最近邻近法估算，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KNNImpute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）基于模型（高斯混合聚类方法，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GMCimpute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）多种方法结合（多种回归方法，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seqimpute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【</a:t>
            </a:r>
            <a:r>
              <a:rPr lang="en" altLang="zh-CN" dirty="0">
                <a:hlinkClick r:id="rId3"/>
              </a:rPr>
              <a:t> </a:t>
            </a:r>
            <a:r>
              <a:rPr lang="en" altLang="zh-CN" sz="1600" dirty="0">
                <a:hlinkClick r:id="rId3"/>
              </a:rPr>
              <a:t>10.1186/s12859-018-2226-y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】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44C892E-86A9-484D-BF09-05721E36A4AD}"/>
              </a:ext>
            </a:extLst>
          </p:cNvPr>
          <p:cNvSpPr/>
          <p:nvPr/>
        </p:nvSpPr>
        <p:spPr>
          <a:xfrm>
            <a:off x="875030" y="3188080"/>
            <a:ext cx="5438684" cy="41212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真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（未表达）；假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（表达未捕获）；未知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（随机丢失）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27685C-E8CB-3F4B-A736-81936A07D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97" y="1255308"/>
            <a:ext cx="5767823" cy="17373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5B9669-17AC-9C42-BDB4-1040CC7B5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66" y="2992610"/>
            <a:ext cx="4200825" cy="276175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DC48607-E44E-0440-9DCD-ED12CAA86FC6}"/>
              </a:ext>
            </a:extLst>
          </p:cNvPr>
          <p:cNvSpPr/>
          <p:nvPr/>
        </p:nvSpPr>
        <p:spPr>
          <a:xfrm>
            <a:off x="6886704" y="5830788"/>
            <a:ext cx="4279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6"/>
              </a:rPr>
              <a:t>https://towardsdatascience.com/6-different-ways-to-compensate-for-missing-values-data-imputation-with-examples-6022d9ca0779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06257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3DE41-76D4-0746-A214-C83D880C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Normalization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7A254-770C-CC4D-AF2E-33134228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F20355-1A6E-FE4E-9AE6-D9F05C73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673" y="1359216"/>
            <a:ext cx="5849987" cy="512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1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C915-BF45-224F-9F54-7C21E9E8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Normalization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B576F6-AB37-0247-A0F8-AB0137A2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BAA6D99-8C70-1F41-B7E1-DCF2B145EC69}"/>
              </a:ext>
            </a:extLst>
          </p:cNvPr>
          <p:cNvGrpSpPr/>
          <p:nvPr/>
        </p:nvGrpSpPr>
        <p:grpSpPr>
          <a:xfrm>
            <a:off x="1033257" y="2592058"/>
            <a:ext cx="4394835" cy="3328671"/>
            <a:chOff x="837565" y="1304290"/>
            <a:chExt cx="4394835" cy="33286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349CA55-50D4-454F-BC0F-DF336844D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665" y="1304290"/>
              <a:ext cx="1689100" cy="16002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ABB9A9B-A296-9C46-941C-12254947E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0600" y="1390650"/>
              <a:ext cx="1701800" cy="13589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62B9213-083F-1549-8209-DFB843A1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9800" y="3274061"/>
              <a:ext cx="1752600" cy="13462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D531B4-2305-9F4B-AD86-1935AF158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565" y="3274061"/>
              <a:ext cx="1727200" cy="1358900"/>
            </a:xfrm>
            <a:prstGeom prst="rect">
              <a:avLst/>
            </a:prstGeom>
          </p:spPr>
        </p:pic>
        <p:sp>
          <p:nvSpPr>
            <p:cNvPr id="10" name="右箭头 9">
              <a:extLst>
                <a:ext uri="{FF2B5EF4-FFF2-40B4-BE49-F238E27FC236}">
                  <a16:creationId xmlns:a16="http://schemas.microsoft.com/office/drawing/2014/main" id="{9524D1D5-38BD-F74B-943E-FA31AAA80D08}"/>
                </a:ext>
              </a:extLst>
            </p:cNvPr>
            <p:cNvSpPr/>
            <p:nvPr/>
          </p:nvSpPr>
          <p:spPr>
            <a:xfrm>
              <a:off x="2667000" y="2104390"/>
              <a:ext cx="642257" cy="2686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7FD7AC4B-981F-B34C-85EB-27EFC1D75B26}"/>
                </a:ext>
              </a:extLst>
            </p:cNvPr>
            <p:cNvSpPr/>
            <p:nvPr/>
          </p:nvSpPr>
          <p:spPr>
            <a:xfrm rot="10800000">
              <a:off x="2686640" y="3819163"/>
              <a:ext cx="642257" cy="2686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35EF3D3F-1FC1-7945-A880-21E88E282007}"/>
                </a:ext>
              </a:extLst>
            </p:cNvPr>
            <p:cNvSpPr/>
            <p:nvPr/>
          </p:nvSpPr>
          <p:spPr>
            <a:xfrm rot="5400000">
              <a:off x="4134213" y="2885169"/>
              <a:ext cx="487317" cy="2686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35EB2B-E225-FB46-A407-8DC409D2C6F8}"/>
                </a:ext>
              </a:extLst>
            </p:cNvPr>
            <p:cNvSpPr txBox="1"/>
            <p:nvPr/>
          </p:nvSpPr>
          <p:spPr>
            <a:xfrm>
              <a:off x="2557425" y="1734819"/>
              <a:ext cx="10552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</a:t>
              </a:r>
              <a:r>
                <a:rPr kumimoji="1"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16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/Total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F11AA5E-1D77-3540-B23D-F2A10E7E4708}"/>
                </a:ext>
              </a:extLst>
            </p:cNvPr>
            <p:cNvSpPr txBox="1"/>
            <p:nvPr/>
          </p:nvSpPr>
          <p:spPr>
            <a:xfrm>
              <a:off x="3732502" y="2842528"/>
              <a:ext cx="1350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R’=R</a:t>
              </a:r>
              <a:r>
                <a: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median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6C393A4-DD02-F040-846D-4ED6743B2250}"/>
                </a:ext>
              </a:extLst>
            </p:cNvPr>
            <p:cNvSpPr txBox="1"/>
            <p:nvPr/>
          </p:nvSpPr>
          <p:spPr>
            <a:xfrm>
              <a:off x="2526128" y="3454667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FR=ln(R’)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0F1A1C4-AB77-C44F-9A75-73ECB9DE8CBA}"/>
              </a:ext>
            </a:extLst>
          </p:cNvPr>
          <p:cNvSpPr txBox="1"/>
          <p:nvPr/>
        </p:nvSpPr>
        <p:spPr>
          <a:xfrm>
            <a:off x="875665" y="1122035"/>
            <a:ext cx="5220335" cy="123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zh-CN" altLang="en-US" sz="2000" dirty="0"/>
              <a:t>标准化的基因表达不受测序深度的影响</a:t>
            </a:r>
            <a:endParaRPr kumimoji="1" lang="en-US" altLang="zh-CN" sz="2000" dirty="0"/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zh-CN" altLang="en-US" sz="2000" dirty="0"/>
              <a:t>标准化的基因差异表达反映生物学差异</a:t>
            </a:r>
            <a:endParaRPr kumimoji="1" lang="en-US" altLang="zh-CN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59DE7D-5050-BE42-A5E9-174202B5D4F3}"/>
              </a:ext>
            </a:extLst>
          </p:cNvPr>
          <p:cNvSpPr txBox="1"/>
          <p:nvPr/>
        </p:nvSpPr>
        <p:spPr>
          <a:xfrm>
            <a:off x="875030" y="6043452"/>
            <a:ext cx="25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cellranger</a:t>
            </a:r>
            <a:r>
              <a:rPr kumimoji="1" lang="zh-CN" altLang="en-US" dirty="0"/>
              <a:t> 数据标准化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C6F13F-2422-4D4A-A6CA-640BAB4041E6}"/>
              </a:ext>
            </a:extLst>
          </p:cNvPr>
          <p:cNvSpPr/>
          <p:nvPr/>
        </p:nvSpPr>
        <p:spPr>
          <a:xfrm>
            <a:off x="3269508" y="6043452"/>
            <a:ext cx="249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071BC"/>
                </a:solidFill>
                <a:latin typeface="system-ui"/>
                <a:hlinkClick r:id="rId6"/>
              </a:rPr>
              <a:t>10.1038/ncomms14049</a:t>
            </a:r>
            <a:endParaRPr lang="en" altLang="zh-CN" b="0" i="0" dirty="0">
              <a:solidFill>
                <a:srgbClr val="212121"/>
              </a:solidFill>
              <a:effectLst/>
              <a:latin typeface="system-ui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A40D2A1-C000-0F42-95D2-5C4D4D592F15}"/>
              </a:ext>
            </a:extLst>
          </p:cNvPr>
          <p:cNvSpPr txBox="1"/>
          <p:nvPr/>
        </p:nvSpPr>
        <p:spPr>
          <a:xfrm>
            <a:off x="5912644" y="1552043"/>
            <a:ext cx="5021520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rgbClr val="C00000"/>
                </a:solidFill>
              </a:rPr>
              <a:t>		</a:t>
            </a:r>
            <a:r>
              <a:rPr kumimoji="1" lang="zh-CN" altLang="en-US" b="1" dirty="0">
                <a:solidFill>
                  <a:srgbClr val="C00000"/>
                </a:solidFill>
              </a:rPr>
              <a:t>为什么进行</a:t>
            </a:r>
            <a:r>
              <a:rPr kumimoji="1" lang="en-US" altLang="zh-CN" b="1" dirty="0">
                <a:solidFill>
                  <a:srgbClr val="C00000"/>
                </a:solidFill>
              </a:rPr>
              <a:t>log</a:t>
            </a:r>
            <a:r>
              <a:rPr kumimoji="1" lang="zh-CN" altLang="en-US" b="1" dirty="0">
                <a:solidFill>
                  <a:srgbClr val="C00000"/>
                </a:solidFill>
              </a:rPr>
              <a:t>转化？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是常用的基因表达变化方式</a:t>
            </a:r>
            <a:endParaRPr kumimoji="1" lang="en-US" altLang="zh-CN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dirty="0"/>
              <a:t>缓和均值</a:t>
            </a:r>
            <a:r>
              <a:rPr kumimoji="1" lang="en-US" altLang="zh-CN" dirty="0"/>
              <a:t>-</a:t>
            </a:r>
            <a:r>
              <a:rPr kumimoji="1" lang="zh-CN" altLang="en-US" dirty="0"/>
              <a:t>方差的关系，使数据更加集中</a:t>
            </a:r>
            <a:endParaRPr kumimoji="1" lang="en-US" altLang="zh-CN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dirty="0"/>
              <a:t>降低数据的偏斜，使之更符合正态分布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缺点：由于数据集中导致差异表达分析</a:t>
            </a:r>
            <a:r>
              <a:rPr kumimoji="1" lang="zh-CN" altLang="en-US" dirty="0">
                <a:solidFill>
                  <a:srgbClr val="C00000"/>
                </a:solidFill>
              </a:rPr>
              <a:t>假阳性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E41D932-A45E-5946-A93D-B2B8AE88CA5F}"/>
              </a:ext>
            </a:extLst>
          </p:cNvPr>
          <p:cNvSpPr txBox="1"/>
          <p:nvPr/>
        </p:nvSpPr>
        <p:spPr>
          <a:xfrm>
            <a:off x="5912643" y="1227955"/>
            <a:ext cx="475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2.</a:t>
            </a:r>
            <a:r>
              <a:rPr kumimoji="1" lang="zh-CN" altLang="en-US" b="1" dirty="0"/>
              <a:t> </a:t>
            </a:r>
            <a:r>
              <a:rPr lang="en" altLang="zh-CN" b="1" dirty="0"/>
              <a:t>counts-per-million (CPM) </a:t>
            </a:r>
            <a:r>
              <a:rPr lang="en-US" altLang="zh-CN" b="1" dirty="0"/>
              <a:t>;</a:t>
            </a:r>
            <a:r>
              <a:rPr lang="zh-CN" altLang="en-US" b="1" dirty="0"/>
              <a:t> </a:t>
            </a:r>
            <a:r>
              <a:rPr kumimoji="1" lang="en-US" altLang="zh-CN" b="1" dirty="0"/>
              <a:t>3.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size-factor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CPM</a:t>
            </a:r>
            <a:endParaRPr kumimoji="1" lang="zh-CN" altLang="en-US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0D2B9C0-5EEE-5449-AB66-ADB9969DA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944" y="3764312"/>
            <a:ext cx="2804106" cy="20196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55F05C7-024D-4E4B-9B7B-A76D4E00C0AA}"/>
              </a:ext>
            </a:extLst>
          </p:cNvPr>
          <p:cNvSpPr/>
          <p:nvPr/>
        </p:nvSpPr>
        <p:spPr>
          <a:xfrm>
            <a:off x="5912643" y="5807244"/>
            <a:ext cx="5122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8"/>
              </a:rPr>
              <a:t>https://biocellgen-public.svi.edu.au/mig_2019_scrnaseq-workshop/public/normalization-confounders-and-batch-correction.html</a:t>
            </a:r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70714D-16D9-B049-BFB3-7482C824D8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780" y="3740980"/>
            <a:ext cx="2833164" cy="2019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FCDFDE2-DEF6-7446-BA69-C3C39B83EF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9761" y="3660854"/>
            <a:ext cx="2876236" cy="2023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9C1753-23E2-994A-A6DF-0BBC8FECAC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6552" y="1610517"/>
            <a:ext cx="1168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58AF1-9D7C-D542-9503-47F00EF9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537" y="2880995"/>
            <a:ext cx="8121650" cy="993140"/>
          </a:xfrm>
        </p:spPr>
        <p:txBody>
          <a:bodyPr/>
          <a:lstStyle/>
          <a:p>
            <a:r>
              <a:rPr kumimoji="1" lang="en-US" altLang="zh-CN" dirty="0" err="1"/>
              <a:t>scRNA</a:t>
            </a:r>
            <a:r>
              <a:rPr kumimoji="1" lang="en-US" altLang="zh-CN" dirty="0"/>
              <a:t>-Seq</a:t>
            </a:r>
            <a:r>
              <a:rPr kumimoji="1" lang="zh-CN" altLang="en-US" dirty="0"/>
              <a:t>前期流程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8D892B-F28F-6144-83D3-239774E1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8D54-A590-4BEB-A7B2-BF2AE181286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4E181A-FB48-8D46-BA7D-17B71C6F6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590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E04E5-17F3-2E47-8FC9-E11608707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Scale :</a:t>
            </a:r>
            <a:r>
              <a:rPr kumimoji="1" lang="zh-CN" altLang="en-US" dirty="0"/>
              <a:t> </a:t>
            </a:r>
            <a:r>
              <a:rPr kumimoji="1" lang="en-US" altLang="zh-CN" dirty="0"/>
              <a:t>Z-score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E52F6A-90AF-5843-913F-E45CCB4B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E09250-9CF5-AE4F-84B9-5F7EB818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7" y="1624546"/>
            <a:ext cx="10442253" cy="35888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E2772C-E5CB-414B-B6CA-E5301063F670}"/>
              </a:ext>
            </a:extLst>
          </p:cNvPr>
          <p:cNvSpPr txBox="1"/>
          <p:nvPr/>
        </p:nvSpPr>
        <p:spPr>
          <a:xfrm>
            <a:off x="1405753" y="5186933"/>
            <a:ext cx="2397622" cy="833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2800" dirty="0"/>
              <a:t>xi’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=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(xi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–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μ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 </a:t>
            </a:r>
            <a:r>
              <a:rPr kumimoji="1" lang="el-GR" altLang="zh-CN" sz="2800" dirty="0"/>
              <a:t>σ</a:t>
            </a:r>
            <a:r>
              <a:rPr kumimoji="1" lang="zh-CN" altLang="en-US" sz="2800" dirty="0"/>
              <a:t> </a:t>
            </a:r>
            <a:endParaRPr kumimoji="1"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E8255B-944E-AE47-8AD3-A971071D0F16}"/>
              </a:ext>
            </a:extLst>
          </p:cNvPr>
          <p:cNvSpPr txBox="1"/>
          <p:nvPr/>
        </p:nvSpPr>
        <p:spPr>
          <a:xfrm>
            <a:off x="3803375" y="5321914"/>
            <a:ext cx="7344190" cy="6202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2000" dirty="0"/>
              <a:t>使数据平均值</a:t>
            </a:r>
            <a:r>
              <a:rPr kumimoji="1" lang="en-US" altLang="zh-CN" sz="2000" dirty="0"/>
              <a:t>=0</a:t>
            </a:r>
            <a:r>
              <a:rPr kumimoji="1" lang="zh-CN" altLang="en-US" sz="2000" dirty="0"/>
              <a:t>，标准差</a:t>
            </a:r>
            <a:r>
              <a:rPr kumimoji="1" lang="en-US" altLang="zh-CN" sz="2000" dirty="0"/>
              <a:t>=1</a:t>
            </a:r>
            <a:r>
              <a:rPr kumimoji="1" lang="zh-CN" altLang="en-US" sz="2000" dirty="0"/>
              <a:t>，近似符合正态分布，方便下游分析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05361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E5B34-EBBE-8944-83B1-B0D6BCB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FB33DC-D836-E044-8C8F-3897DCDD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B0EBA31-5703-8946-9F4E-06D6804EAD0C}"/>
              </a:ext>
            </a:extLst>
          </p:cNvPr>
          <p:cNvGrpSpPr/>
          <p:nvPr/>
        </p:nvGrpSpPr>
        <p:grpSpPr>
          <a:xfrm>
            <a:off x="1661196" y="1896753"/>
            <a:ext cx="8551556" cy="3518519"/>
            <a:chOff x="1557862" y="1682362"/>
            <a:chExt cx="8551556" cy="351851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278BAE6-2EBA-1241-BA50-3A24F1EC96AB}"/>
                </a:ext>
              </a:extLst>
            </p:cNvPr>
            <p:cNvGrpSpPr/>
            <p:nvPr/>
          </p:nvGrpSpPr>
          <p:grpSpPr>
            <a:xfrm>
              <a:off x="1557862" y="2329508"/>
              <a:ext cx="2340000" cy="2866265"/>
              <a:chOff x="1271259" y="2305318"/>
              <a:chExt cx="2340000" cy="2866265"/>
            </a:xfrm>
          </p:grpSpPr>
          <p:sp>
            <p:nvSpPr>
              <p:cNvPr id="27" name="圆角矩形 26">
                <a:extLst>
                  <a:ext uri="{FF2B5EF4-FFF2-40B4-BE49-F238E27FC236}">
                    <a16:creationId xmlns:a16="http://schemas.microsoft.com/office/drawing/2014/main" id="{5AFDAD65-96F1-1D4F-876A-C5C04486FBA3}"/>
                  </a:ext>
                </a:extLst>
              </p:cNvPr>
              <p:cNvSpPr/>
              <p:nvPr/>
            </p:nvSpPr>
            <p:spPr>
              <a:xfrm>
                <a:off x="1271259" y="2305318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Raw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data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225B3F58-1F35-6040-B442-B3C611F34913}"/>
                  </a:ext>
                </a:extLst>
              </p:cNvPr>
              <p:cNvSpPr/>
              <p:nvPr/>
            </p:nvSpPr>
            <p:spPr>
              <a:xfrm>
                <a:off x="1271259" y="3116740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Expression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matrix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8BF46C09-6A7D-E540-89A3-7415A6C76C4C}"/>
                  </a:ext>
                </a:extLst>
              </p:cNvPr>
              <p:cNvSpPr/>
              <p:nvPr/>
            </p:nvSpPr>
            <p:spPr>
              <a:xfrm>
                <a:off x="1271259" y="3928162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Quality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control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F469AF1C-31C6-2243-863E-ABFB90C41AA6}"/>
                  </a:ext>
                </a:extLst>
              </p:cNvPr>
              <p:cNvSpPr/>
              <p:nvPr/>
            </p:nvSpPr>
            <p:spPr>
              <a:xfrm>
                <a:off x="1271259" y="4739583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Normalization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下箭头 30">
                <a:extLst>
                  <a:ext uri="{FF2B5EF4-FFF2-40B4-BE49-F238E27FC236}">
                    <a16:creationId xmlns:a16="http://schemas.microsoft.com/office/drawing/2014/main" id="{6FB66DC6-47C2-BC41-9CEC-82EB517ED38E}"/>
                  </a:ext>
                </a:extLst>
              </p:cNvPr>
              <p:cNvSpPr/>
              <p:nvPr/>
            </p:nvSpPr>
            <p:spPr>
              <a:xfrm>
                <a:off x="2314259" y="2793679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2" name="下箭头 31">
                <a:extLst>
                  <a:ext uri="{FF2B5EF4-FFF2-40B4-BE49-F238E27FC236}">
                    <a16:creationId xmlns:a16="http://schemas.microsoft.com/office/drawing/2014/main" id="{911BCA47-DCAD-5343-A0EB-62E424106695}"/>
                  </a:ext>
                </a:extLst>
              </p:cNvPr>
              <p:cNvSpPr/>
              <p:nvPr/>
            </p:nvSpPr>
            <p:spPr>
              <a:xfrm>
                <a:off x="2314259" y="3605101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下箭头 32">
                <a:extLst>
                  <a:ext uri="{FF2B5EF4-FFF2-40B4-BE49-F238E27FC236}">
                    <a16:creationId xmlns:a16="http://schemas.microsoft.com/office/drawing/2014/main" id="{3E9D1BA0-73E0-484F-B5BE-FBBF0DAF48DE}"/>
                  </a:ext>
                </a:extLst>
              </p:cNvPr>
              <p:cNvSpPr/>
              <p:nvPr/>
            </p:nvSpPr>
            <p:spPr>
              <a:xfrm>
                <a:off x="2314259" y="4416523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61A13AE-EF2D-7748-B09E-7848F7219A1A}"/>
                </a:ext>
              </a:extLst>
            </p:cNvPr>
            <p:cNvGrpSpPr/>
            <p:nvPr/>
          </p:nvGrpSpPr>
          <p:grpSpPr>
            <a:xfrm>
              <a:off x="4663640" y="2330846"/>
              <a:ext cx="2340000" cy="2870035"/>
              <a:chOff x="4277645" y="2306656"/>
              <a:chExt cx="2340000" cy="2870035"/>
            </a:xfrm>
          </p:grpSpPr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6BF87B74-BAC8-F94E-AD60-945DBBB410FC}"/>
                  </a:ext>
                </a:extLst>
              </p:cNvPr>
              <p:cNvSpPr/>
              <p:nvPr/>
            </p:nvSpPr>
            <p:spPr>
              <a:xfrm>
                <a:off x="4277645" y="2306656"/>
                <a:ext cx="2340000" cy="432000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Data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correction</a:t>
                </a:r>
                <a:endParaRPr kumimoji="1" lang="en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76CA6F1C-FA14-0C4E-B9A0-8F3ECEEB54C3}"/>
                  </a:ext>
                </a:extLst>
              </p:cNvPr>
              <p:cNvSpPr/>
              <p:nvPr/>
            </p:nvSpPr>
            <p:spPr>
              <a:xfrm>
                <a:off x="4277645" y="3119334"/>
                <a:ext cx="2340000" cy="432000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CN" dirty="0">
                    <a:solidFill>
                      <a:schemeClr val="tx1"/>
                    </a:solidFill>
                  </a:rPr>
                  <a:t>Feature selection</a:t>
                </a:r>
              </a:p>
            </p:txBody>
          </p:sp>
          <p:sp>
            <p:nvSpPr>
              <p:cNvPr id="22" name="圆角矩形 21">
                <a:extLst>
                  <a:ext uri="{FF2B5EF4-FFF2-40B4-BE49-F238E27FC236}">
                    <a16:creationId xmlns:a16="http://schemas.microsoft.com/office/drawing/2014/main" id="{5D97EAF5-E716-E04E-9925-C8F1FC2F8798}"/>
                  </a:ext>
                </a:extLst>
              </p:cNvPr>
              <p:cNvSpPr/>
              <p:nvPr/>
            </p:nvSpPr>
            <p:spPr>
              <a:xfrm>
                <a:off x="4277645" y="3932012"/>
                <a:ext cx="2340000" cy="432000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Clustering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analysis</a:t>
                </a:r>
                <a:endParaRPr kumimoji="1" lang="en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圆角矩形 22">
                <a:extLst>
                  <a:ext uri="{FF2B5EF4-FFF2-40B4-BE49-F238E27FC236}">
                    <a16:creationId xmlns:a16="http://schemas.microsoft.com/office/drawing/2014/main" id="{601F3905-107A-4F45-8735-17333064EBA5}"/>
                  </a:ext>
                </a:extLst>
              </p:cNvPr>
              <p:cNvSpPr/>
              <p:nvPr/>
            </p:nvSpPr>
            <p:spPr>
              <a:xfrm>
                <a:off x="4277645" y="4744691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Maker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annotation</a:t>
                </a:r>
                <a:endParaRPr kumimoji="1" lang="en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下箭头 23">
                <a:extLst>
                  <a:ext uri="{FF2B5EF4-FFF2-40B4-BE49-F238E27FC236}">
                    <a16:creationId xmlns:a16="http://schemas.microsoft.com/office/drawing/2014/main" id="{63BE7DA2-E9FB-3340-A398-770F38C76C70}"/>
                  </a:ext>
                </a:extLst>
              </p:cNvPr>
              <p:cNvSpPr/>
              <p:nvPr/>
            </p:nvSpPr>
            <p:spPr>
              <a:xfrm>
                <a:off x="5320645" y="2795645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5" name="下箭头 24">
                <a:extLst>
                  <a:ext uri="{FF2B5EF4-FFF2-40B4-BE49-F238E27FC236}">
                    <a16:creationId xmlns:a16="http://schemas.microsoft.com/office/drawing/2014/main" id="{67EFAA90-860D-E54F-A5C1-E115C212747B}"/>
                  </a:ext>
                </a:extLst>
              </p:cNvPr>
              <p:cNvSpPr/>
              <p:nvPr/>
            </p:nvSpPr>
            <p:spPr>
              <a:xfrm>
                <a:off x="5320645" y="3608323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下箭头 25">
                <a:extLst>
                  <a:ext uri="{FF2B5EF4-FFF2-40B4-BE49-F238E27FC236}">
                    <a16:creationId xmlns:a16="http://schemas.microsoft.com/office/drawing/2014/main" id="{4FFBEA05-EEE9-114F-AB89-D41C8F3AA376}"/>
                  </a:ext>
                </a:extLst>
              </p:cNvPr>
              <p:cNvSpPr/>
              <p:nvPr/>
            </p:nvSpPr>
            <p:spPr>
              <a:xfrm>
                <a:off x="5320645" y="4421001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BAF900F-BBD2-C54B-B2F7-756502B502F8}"/>
                </a:ext>
              </a:extLst>
            </p:cNvPr>
            <p:cNvGrpSpPr/>
            <p:nvPr/>
          </p:nvGrpSpPr>
          <p:grpSpPr>
            <a:xfrm>
              <a:off x="7769418" y="2329508"/>
              <a:ext cx="2340000" cy="2866265"/>
              <a:chOff x="7482815" y="2305318"/>
              <a:chExt cx="2340000" cy="2866265"/>
            </a:xfrm>
          </p:grpSpPr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13D8EF69-1A86-6E43-A656-8FF0AC099FAB}"/>
                  </a:ext>
                </a:extLst>
              </p:cNvPr>
              <p:cNvSpPr/>
              <p:nvPr/>
            </p:nvSpPr>
            <p:spPr>
              <a:xfrm>
                <a:off x="7482815" y="3928162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Trajectory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inference</a:t>
                </a: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328F0346-7BF0-CB4C-853A-20C8B18726B6}"/>
                  </a:ext>
                </a:extLst>
              </p:cNvPr>
              <p:cNvSpPr/>
              <p:nvPr/>
            </p:nvSpPr>
            <p:spPr>
              <a:xfrm>
                <a:off x="7482815" y="3116740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Assigning cell type </a:t>
                </a: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C23FDF59-E956-E64C-9649-8F02CB06D50F}"/>
                  </a:ext>
                </a:extLst>
              </p:cNvPr>
              <p:cNvSpPr/>
              <p:nvPr/>
            </p:nvSpPr>
            <p:spPr>
              <a:xfrm>
                <a:off x="7482815" y="2305318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Differential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expression </a:t>
                </a:r>
              </a:p>
            </p:txBody>
          </p:sp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AD8C3922-F91A-A746-B2A8-5562EF615DCD}"/>
                  </a:ext>
                </a:extLst>
              </p:cNvPr>
              <p:cNvSpPr/>
              <p:nvPr/>
            </p:nvSpPr>
            <p:spPr>
              <a:xfrm>
                <a:off x="7482815" y="4739583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Cell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communication</a:t>
                </a:r>
              </a:p>
            </p:txBody>
          </p:sp>
          <p:sp>
            <p:nvSpPr>
              <p:cNvPr id="17" name="下箭头 16">
                <a:extLst>
                  <a:ext uri="{FF2B5EF4-FFF2-40B4-BE49-F238E27FC236}">
                    <a16:creationId xmlns:a16="http://schemas.microsoft.com/office/drawing/2014/main" id="{4E3B36B3-E654-7547-83FB-B613140ADD2A}"/>
                  </a:ext>
                </a:extLst>
              </p:cNvPr>
              <p:cNvSpPr/>
              <p:nvPr/>
            </p:nvSpPr>
            <p:spPr>
              <a:xfrm>
                <a:off x="8525815" y="2793679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8" name="下箭头 17">
                <a:extLst>
                  <a:ext uri="{FF2B5EF4-FFF2-40B4-BE49-F238E27FC236}">
                    <a16:creationId xmlns:a16="http://schemas.microsoft.com/office/drawing/2014/main" id="{E183FB9B-9BBD-E046-AB1B-7CBC000A6210}"/>
                  </a:ext>
                </a:extLst>
              </p:cNvPr>
              <p:cNvSpPr/>
              <p:nvPr/>
            </p:nvSpPr>
            <p:spPr>
              <a:xfrm>
                <a:off x="8525815" y="3605101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9" name="下箭头 18">
                <a:extLst>
                  <a:ext uri="{FF2B5EF4-FFF2-40B4-BE49-F238E27FC236}">
                    <a16:creationId xmlns:a16="http://schemas.microsoft.com/office/drawing/2014/main" id="{59C9A361-612A-0047-BFF6-94982775311D}"/>
                  </a:ext>
                </a:extLst>
              </p:cNvPr>
              <p:cNvSpPr/>
              <p:nvPr/>
            </p:nvSpPr>
            <p:spPr>
              <a:xfrm>
                <a:off x="8525815" y="4416523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2FAF6776-33DF-3C4F-B5E0-3EAD83978BB5}"/>
                </a:ext>
              </a:extLst>
            </p:cNvPr>
            <p:cNvSpPr/>
            <p:nvPr/>
          </p:nvSpPr>
          <p:spPr>
            <a:xfrm>
              <a:off x="1557862" y="1682362"/>
              <a:ext cx="2340000" cy="395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2000" b="1" dirty="0">
                  <a:solidFill>
                    <a:srgbClr val="C00000"/>
                  </a:solidFill>
                </a:rPr>
                <a:t>Pre-Processing </a:t>
              </a: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876AC527-7B7E-C341-B53E-6BADAAC3C10C}"/>
                </a:ext>
              </a:extLst>
            </p:cNvPr>
            <p:cNvSpPr/>
            <p:nvPr/>
          </p:nvSpPr>
          <p:spPr>
            <a:xfrm>
              <a:off x="6260428" y="1682362"/>
              <a:ext cx="2551990" cy="395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solidFill>
                    <a:srgbClr val="C00000"/>
                  </a:solidFill>
                </a:rPr>
                <a:t>Downstream</a:t>
              </a:r>
              <a:r>
                <a:rPr kumimoji="1" lang="zh-CN" altLang="en-US" sz="2000" b="1" dirty="0">
                  <a:solidFill>
                    <a:srgbClr val="C00000"/>
                  </a:solidFill>
                </a:rPr>
                <a:t> </a:t>
              </a:r>
              <a:r>
                <a:rPr kumimoji="1" lang="en-US" altLang="zh-CN" sz="2000" b="1" dirty="0">
                  <a:solidFill>
                    <a:srgbClr val="C00000"/>
                  </a:solidFill>
                </a:rPr>
                <a:t>analysis</a:t>
              </a:r>
              <a:endParaRPr kumimoji="1" lang="en" altLang="zh-CN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肘形连接符 10">
              <a:extLst>
                <a:ext uri="{FF2B5EF4-FFF2-40B4-BE49-F238E27FC236}">
                  <a16:creationId xmlns:a16="http://schemas.microsoft.com/office/drawing/2014/main" id="{2906E276-9D85-6F48-A4E5-EEA7F1095D55}"/>
                </a:ext>
              </a:extLst>
            </p:cNvPr>
            <p:cNvCxnSpPr>
              <a:stCxn id="30" idx="3"/>
              <a:endCxn id="20" idx="1"/>
            </p:cNvCxnSpPr>
            <p:nvPr/>
          </p:nvCxnSpPr>
          <p:spPr>
            <a:xfrm flipV="1">
              <a:off x="3897862" y="2546846"/>
              <a:ext cx="765778" cy="2432927"/>
            </a:xfrm>
            <a:prstGeom prst="bentConnector3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>
              <a:extLst>
                <a:ext uri="{FF2B5EF4-FFF2-40B4-BE49-F238E27FC236}">
                  <a16:creationId xmlns:a16="http://schemas.microsoft.com/office/drawing/2014/main" id="{D28D046B-05B1-C744-9529-BC5BAD7B1356}"/>
                </a:ext>
              </a:extLst>
            </p:cNvPr>
            <p:cNvCxnSpPr>
              <a:cxnSpLocks/>
              <a:stCxn id="23" idx="3"/>
              <a:endCxn id="15" idx="1"/>
            </p:cNvCxnSpPr>
            <p:nvPr/>
          </p:nvCxnSpPr>
          <p:spPr>
            <a:xfrm flipV="1">
              <a:off x="7003640" y="2545508"/>
              <a:ext cx="765778" cy="243937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290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203690" y="6296660"/>
            <a:ext cx="298831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18DF7-D9FC-A042-9F0E-119B560F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scRNA</a:t>
            </a:r>
            <a:r>
              <a:rPr kumimoji="1" lang="en-US" altLang="zh-CN" dirty="0"/>
              <a:t>-Seq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RNA-Seq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79EFC0-EB7C-9F42-BFE9-93476224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0A252A-F73D-0745-B330-BC719F9D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71" y="1334482"/>
            <a:ext cx="8180457" cy="37647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789E4E-BEC6-5348-95D8-0C0F8BF3E195}"/>
              </a:ext>
            </a:extLst>
          </p:cNvPr>
          <p:cNvSpPr/>
          <p:nvPr/>
        </p:nvSpPr>
        <p:spPr>
          <a:xfrm>
            <a:off x="2434727" y="5040271"/>
            <a:ext cx="77515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3"/>
              </a:rPr>
              <a:t>https://www.biocompare.com/Bench-Tips/345311-Single-Cell-Set-Up-Sample-Preparation-Tips/</a:t>
            </a:r>
            <a:endParaRPr lang="en-US" altLang="zh-CN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BAD4E0-A340-A542-803B-B77ED34D2051}"/>
              </a:ext>
            </a:extLst>
          </p:cNvPr>
          <p:cNvSpPr txBox="1"/>
          <p:nvPr/>
        </p:nvSpPr>
        <p:spPr>
          <a:xfrm>
            <a:off x="875665" y="5699035"/>
            <a:ext cx="1054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dirty="0"/>
              <a:t>Amplification bias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" altLang="zh-CN" dirty="0">
                <a:solidFill>
                  <a:srgbClr val="C00000"/>
                </a:solidFill>
              </a:rPr>
              <a:t>Drop-out</a:t>
            </a:r>
            <a:r>
              <a:rPr lang="en" altLang="zh-CN" dirty="0"/>
              <a:t> rates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" altLang="zh-CN" dirty="0"/>
              <a:t>Background noise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" altLang="zh-CN" dirty="0"/>
              <a:t>batch effects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cell-cycle,</a:t>
            </a:r>
            <a:r>
              <a:rPr lang="zh-CN" altLang="en-US" dirty="0"/>
              <a:t> </a:t>
            </a:r>
            <a:r>
              <a:rPr lang="en-US" altLang="zh-CN" dirty="0"/>
              <a:t>size,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27786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0D0F7-F1DC-D94E-A227-776D0654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scRNA</a:t>
            </a:r>
            <a:r>
              <a:rPr kumimoji="1" lang="en-US" altLang="zh-CN" dirty="0"/>
              <a:t>-Seq</a:t>
            </a:r>
            <a:r>
              <a:rPr kumimoji="1" lang="zh-CN" altLang="en-US" dirty="0"/>
              <a:t> </a:t>
            </a:r>
            <a:r>
              <a:rPr kumimoji="1" lang="en-US" altLang="zh-CN" dirty="0"/>
              <a:t>(Cell</a:t>
            </a:r>
            <a:r>
              <a:rPr kumimoji="1" lang="zh-CN" altLang="en-US" dirty="0"/>
              <a:t> </a:t>
            </a:r>
            <a:r>
              <a:rPr lang="en" altLang="zh-CN" dirty="0"/>
              <a:t>dissociation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705BAD-60DF-0243-8C0F-EEDAE011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38C7B6-ED37-8945-B0A1-BA85D794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16" b="11386"/>
          <a:stretch/>
        </p:blipFill>
        <p:spPr>
          <a:xfrm>
            <a:off x="1657350" y="1236879"/>
            <a:ext cx="3251200" cy="1803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A71EB6-F04C-CB43-A90A-2495A30E1C4B}"/>
              </a:ext>
            </a:extLst>
          </p:cNvPr>
          <p:cNvSpPr txBox="1"/>
          <p:nvPr/>
        </p:nvSpPr>
        <p:spPr>
          <a:xfrm>
            <a:off x="2178050" y="3074923"/>
            <a:ext cx="2178050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细胞活性和完整性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97E980-78FB-C249-B152-665AD24A85A3}"/>
              </a:ext>
            </a:extLst>
          </p:cNvPr>
          <p:cNvSpPr txBox="1"/>
          <p:nvPr/>
        </p:nvSpPr>
        <p:spPr>
          <a:xfrm>
            <a:off x="5767013" y="1360299"/>
            <a:ext cx="5362467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不完整解离导致细胞成团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【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多细胞的影响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】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太重的解离会损伤细胞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【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细胞碎片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/RNA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泄露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A00950-320A-D749-A36C-5FB021A4CC5B}"/>
              </a:ext>
            </a:extLst>
          </p:cNvPr>
          <p:cNvSpPr txBox="1"/>
          <p:nvPr/>
        </p:nvSpPr>
        <p:spPr>
          <a:xfrm>
            <a:off x="5767013" y="2354345"/>
            <a:ext cx="3251200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解离影响细胞类群的鉴定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解离会引入转录的变化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B7C403-B3DF-854F-A67F-77C888204B7D}"/>
              </a:ext>
            </a:extLst>
          </p:cNvPr>
          <p:cNvGrpSpPr/>
          <p:nvPr/>
        </p:nvGrpSpPr>
        <p:grpSpPr>
          <a:xfrm>
            <a:off x="1271797" y="3593427"/>
            <a:ext cx="8551018" cy="2703233"/>
            <a:chOff x="1054319" y="3537457"/>
            <a:chExt cx="8551018" cy="270323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F836476-3329-B942-A106-9A5D31C3F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319" y="3537457"/>
              <a:ext cx="8551018" cy="260090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CCA4568-9F93-6A40-ADFB-9C58196D0150}"/>
                </a:ext>
              </a:extLst>
            </p:cNvPr>
            <p:cNvSpPr/>
            <p:nvPr/>
          </p:nvSpPr>
          <p:spPr>
            <a:xfrm>
              <a:off x="6238133" y="5871358"/>
              <a:ext cx="22593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>
                  <a:solidFill>
                    <a:srgbClr val="205493"/>
                  </a:solidFill>
                  <a:latin typeface="system-ui"/>
                  <a:hlinkClick r:id="rId5"/>
                </a:rPr>
                <a:t>10.1038/nmeth.4437</a:t>
              </a:r>
              <a:endParaRPr lang="en" altLang="zh-CN" b="0" i="0" dirty="0">
                <a:solidFill>
                  <a:srgbClr val="212121"/>
                </a:solidFill>
                <a:effectLst/>
                <a:latin typeface="system-ui"/>
              </a:endParaRPr>
            </a:p>
          </p:txBody>
        </p:sp>
      </p:grpSp>
      <p:pic>
        <p:nvPicPr>
          <p:cNvPr id="1025" name="Picture 1" descr="page8image26048192">
            <a:extLst>
              <a:ext uri="{FF2B5EF4-FFF2-40B4-BE49-F238E27FC236}">
                <a16:creationId xmlns:a16="http://schemas.microsoft.com/office/drawing/2014/main" id="{DA65E11F-6C21-EE49-B075-4A217A89D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70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6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E8736-7CBD-E14A-AF78-DBAE70A9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scRNA</a:t>
            </a:r>
            <a:r>
              <a:rPr kumimoji="1" lang="en-US" altLang="zh-CN" dirty="0"/>
              <a:t>-Seq</a:t>
            </a:r>
            <a:r>
              <a:rPr kumimoji="1" lang="zh-CN" altLang="en-US" dirty="0"/>
              <a:t> </a:t>
            </a:r>
            <a:r>
              <a:rPr kumimoji="1" lang="en-US" altLang="zh-CN" dirty="0"/>
              <a:t>(Cell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capture)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4D6554-4C11-F84B-B841-874F14AB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A4BA1-9637-374A-8D52-864992C1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82" y="3663189"/>
            <a:ext cx="3940771" cy="28884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8063C4-4A11-7748-A917-D6F20D2255D8}"/>
              </a:ext>
            </a:extLst>
          </p:cNvPr>
          <p:cNvSpPr txBox="1"/>
          <p:nvPr/>
        </p:nvSpPr>
        <p:spPr>
          <a:xfrm>
            <a:off x="5120165" y="3387794"/>
            <a:ext cx="5494047" cy="222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空孔或空微滴（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droplets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双细胞或多细胞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对细胞大小的选择具有偏好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【30μm,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-60 um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】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对细胞类型的选择具有偏好性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长时间分选捕获可能会造成细胞损伤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4ED23-E533-B04F-8190-1BE2A6AC6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381459"/>
            <a:ext cx="7721600" cy="2006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494E33-2DB0-2641-AAB5-BBA7C29B4CB2}"/>
              </a:ext>
            </a:extLst>
          </p:cNvPr>
          <p:cNvSpPr/>
          <p:nvPr/>
        </p:nvSpPr>
        <p:spPr>
          <a:xfrm>
            <a:off x="6542398" y="1177286"/>
            <a:ext cx="2932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071BC"/>
                </a:solidFill>
                <a:latin typeface="system-ui"/>
                <a:hlinkClick r:id="rId4"/>
              </a:rPr>
              <a:t>10.1186/s13045-017-0401-7</a:t>
            </a:r>
            <a:endParaRPr lang="en" altLang="zh-CN" b="0" i="0" dirty="0">
              <a:solidFill>
                <a:srgbClr val="212121"/>
              </a:solidFill>
              <a:effectLst/>
              <a:latin typeface="system-u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9A6704-FC48-DE4D-B79B-34AE10015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33" y="5722910"/>
            <a:ext cx="2914150" cy="9567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81D8FE-9648-D045-AFE3-1232929F8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383" y="5643768"/>
            <a:ext cx="1852543" cy="11150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6925DF-E1B8-F548-BDCD-FBAA1E575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798" y="5778897"/>
            <a:ext cx="1670139" cy="8219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CA238B-0903-B54F-BB7A-1E86A275F56F}"/>
              </a:ext>
            </a:extLst>
          </p:cNvPr>
          <p:cNvSpPr/>
          <p:nvPr/>
        </p:nvSpPr>
        <p:spPr>
          <a:xfrm>
            <a:off x="3682652" y="5643136"/>
            <a:ext cx="7114784" cy="114719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03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6F52B47-1C11-DB4A-A985-952B9B9F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29" y="1249132"/>
            <a:ext cx="3973971" cy="36371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9017C3-786A-6246-BDC7-3C17DAD43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86" y="1264221"/>
            <a:ext cx="4015085" cy="36371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9582351-B8FE-C942-ABE2-F24D9F43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64" y="375920"/>
            <a:ext cx="9571043" cy="639445"/>
          </a:xfrm>
        </p:spPr>
        <p:txBody>
          <a:bodyPr/>
          <a:lstStyle/>
          <a:p>
            <a:r>
              <a:rPr kumimoji="1" lang="en-US" altLang="zh-CN" dirty="0" err="1"/>
              <a:t>scRNA</a:t>
            </a:r>
            <a:r>
              <a:rPr kumimoji="1" lang="en-US" altLang="zh-CN" dirty="0"/>
              <a:t>-Seq (Cell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Library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preparation)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34CD2E-9E4B-1448-ADCC-62B7D61D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8A8DE6-B57B-9F41-8427-6DB2E146E520}"/>
              </a:ext>
            </a:extLst>
          </p:cNvPr>
          <p:cNvSpPr txBox="1"/>
          <p:nvPr/>
        </p:nvSpPr>
        <p:spPr>
          <a:xfrm>
            <a:off x="824071" y="4956831"/>
            <a:ext cx="10492899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细胞裂解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，微滴捕获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mRNA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反转录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" altLang="zh-CN" dirty="0"/>
              <a:t>MMLV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C00000"/>
                </a:solidFill>
              </a:rPr>
              <a:t>莫罗尼鼠白血病病毒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）并加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：加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TSO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oligs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）合成第二链（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：加入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的前后引物，扩增出全长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：使用片段酶将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打断并尾部加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：加入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Illumina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Truseq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adaptor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进行连接；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：加入库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PCR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引物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，扩增建库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3D11F1-7B92-8540-944E-305DF61DAA01}"/>
              </a:ext>
            </a:extLst>
          </p:cNvPr>
          <p:cNvSpPr txBox="1"/>
          <p:nvPr/>
        </p:nvSpPr>
        <p:spPr>
          <a:xfrm>
            <a:off x="8634571" y="1299899"/>
            <a:ext cx="2833529" cy="3372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裂解的影响：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）过度的裂解会影响建库的质量；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）裂解不足会导致核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释放不完整；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）不同细胞类型的裂解条件不一样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反转录效率：</a:t>
            </a:r>
            <a:r>
              <a:rPr lang="en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Drop-out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扩增的影响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：扩增的偏好性和扩增的效率，以及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引物二聚体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的影响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0F4E6E5-42F5-164E-8BED-3F9BE8881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87" r="21521" b="36486"/>
          <a:stretch/>
        </p:blipFill>
        <p:spPr>
          <a:xfrm>
            <a:off x="9499599" y="4245599"/>
            <a:ext cx="1701801" cy="4718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0011D7-DF32-714E-9590-477418F354A7}"/>
              </a:ext>
            </a:extLst>
          </p:cNvPr>
          <p:cNvSpPr/>
          <p:nvPr/>
        </p:nvSpPr>
        <p:spPr>
          <a:xfrm>
            <a:off x="4613564" y="6296660"/>
            <a:ext cx="67034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5"/>
              </a:rPr>
              <a:t>https://teichlab.github.io/scg_lib_structs/methods_html/10xChromium3.html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81001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58AF1-9D7C-D542-9503-47F00EF9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537" y="2880995"/>
            <a:ext cx="8121650" cy="993140"/>
          </a:xfrm>
        </p:spPr>
        <p:txBody>
          <a:bodyPr/>
          <a:lstStyle/>
          <a:p>
            <a:r>
              <a:rPr kumimoji="1" lang="en-US" altLang="zh-CN" dirty="0" err="1"/>
              <a:t>scRNA</a:t>
            </a:r>
            <a:r>
              <a:rPr kumimoji="1" lang="en-US" altLang="zh-CN" dirty="0"/>
              <a:t>-Seq</a:t>
            </a:r>
            <a:r>
              <a:rPr kumimoji="1" lang="zh-CN" altLang="en-US" dirty="0"/>
              <a:t>分析流程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8D892B-F28F-6144-83D3-239774E1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8D54-A590-4BEB-A7B2-BF2AE181286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4E181A-FB48-8D46-BA7D-17B71C6F6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40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8FB2F-9903-2A4C-8786-3A7ECADD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scRNA</a:t>
            </a:r>
            <a:r>
              <a:rPr kumimoji="1" lang="en-US" altLang="zh-CN" dirty="0"/>
              <a:t>-Seq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859048-5636-834B-8F80-78F2294A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8337C4D-5C11-274F-B3B4-92524D03A2FD}"/>
              </a:ext>
            </a:extLst>
          </p:cNvPr>
          <p:cNvGrpSpPr/>
          <p:nvPr/>
        </p:nvGrpSpPr>
        <p:grpSpPr>
          <a:xfrm>
            <a:off x="1820222" y="2763862"/>
            <a:ext cx="8551556" cy="3518519"/>
            <a:chOff x="1557862" y="1682362"/>
            <a:chExt cx="8551556" cy="351851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D7FBCDD-BCB7-6949-B9DD-A5A2582FA4E4}"/>
                </a:ext>
              </a:extLst>
            </p:cNvPr>
            <p:cNvGrpSpPr/>
            <p:nvPr/>
          </p:nvGrpSpPr>
          <p:grpSpPr>
            <a:xfrm>
              <a:off x="1557862" y="2329508"/>
              <a:ext cx="2340000" cy="2866265"/>
              <a:chOff x="1271259" y="2305318"/>
              <a:chExt cx="2340000" cy="2866265"/>
            </a:xfrm>
          </p:grpSpPr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AEC2A8F2-1C0E-4647-91D8-B3C577A96D9B}"/>
                  </a:ext>
                </a:extLst>
              </p:cNvPr>
              <p:cNvSpPr/>
              <p:nvPr/>
            </p:nvSpPr>
            <p:spPr>
              <a:xfrm>
                <a:off x="1271259" y="2305318"/>
                <a:ext cx="2340000" cy="432000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Raw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data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8D2FAC66-B464-AD47-AD7C-DEBB609445BC}"/>
                  </a:ext>
                </a:extLst>
              </p:cNvPr>
              <p:cNvSpPr/>
              <p:nvPr/>
            </p:nvSpPr>
            <p:spPr>
              <a:xfrm>
                <a:off x="1271259" y="3116740"/>
                <a:ext cx="2340000" cy="432000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Expression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matrix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F2BCFEEC-4FC2-194C-8EBF-8B800ACAD0EC}"/>
                  </a:ext>
                </a:extLst>
              </p:cNvPr>
              <p:cNvSpPr/>
              <p:nvPr/>
            </p:nvSpPr>
            <p:spPr>
              <a:xfrm>
                <a:off x="1271259" y="3928162"/>
                <a:ext cx="2340000" cy="432000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Quality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control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6DF6F77C-7F86-6C41-BA8F-2DE1E3E93329}"/>
                  </a:ext>
                </a:extLst>
              </p:cNvPr>
              <p:cNvSpPr/>
              <p:nvPr/>
            </p:nvSpPr>
            <p:spPr>
              <a:xfrm>
                <a:off x="1271259" y="4739583"/>
                <a:ext cx="2340000" cy="432000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Normalization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下箭头 17">
                <a:extLst>
                  <a:ext uri="{FF2B5EF4-FFF2-40B4-BE49-F238E27FC236}">
                    <a16:creationId xmlns:a16="http://schemas.microsoft.com/office/drawing/2014/main" id="{D149D20C-58AB-E247-AEDD-B6CD9CB79485}"/>
                  </a:ext>
                </a:extLst>
              </p:cNvPr>
              <p:cNvSpPr/>
              <p:nvPr/>
            </p:nvSpPr>
            <p:spPr>
              <a:xfrm>
                <a:off x="2314259" y="2793679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9" name="下箭头 18">
                <a:extLst>
                  <a:ext uri="{FF2B5EF4-FFF2-40B4-BE49-F238E27FC236}">
                    <a16:creationId xmlns:a16="http://schemas.microsoft.com/office/drawing/2014/main" id="{FCD6D353-EEE5-BB4F-8327-CB9E33512DCD}"/>
                  </a:ext>
                </a:extLst>
              </p:cNvPr>
              <p:cNvSpPr/>
              <p:nvPr/>
            </p:nvSpPr>
            <p:spPr>
              <a:xfrm>
                <a:off x="2314259" y="3605101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下箭头 19">
                <a:extLst>
                  <a:ext uri="{FF2B5EF4-FFF2-40B4-BE49-F238E27FC236}">
                    <a16:creationId xmlns:a16="http://schemas.microsoft.com/office/drawing/2014/main" id="{40047B51-FB03-124D-85EF-6639502A7FD3}"/>
                  </a:ext>
                </a:extLst>
              </p:cNvPr>
              <p:cNvSpPr/>
              <p:nvPr/>
            </p:nvSpPr>
            <p:spPr>
              <a:xfrm>
                <a:off x="2314259" y="4416523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D01D67B-9BF6-4446-8C20-7DA1A4EBE0D0}"/>
                </a:ext>
              </a:extLst>
            </p:cNvPr>
            <p:cNvGrpSpPr/>
            <p:nvPr/>
          </p:nvGrpSpPr>
          <p:grpSpPr>
            <a:xfrm>
              <a:off x="4663640" y="2330846"/>
              <a:ext cx="2340000" cy="2870035"/>
              <a:chOff x="4277645" y="2306656"/>
              <a:chExt cx="2340000" cy="2870035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1A8A264A-F1AA-B54D-8983-34D04ED2ACF3}"/>
                  </a:ext>
                </a:extLst>
              </p:cNvPr>
              <p:cNvSpPr/>
              <p:nvPr/>
            </p:nvSpPr>
            <p:spPr>
              <a:xfrm>
                <a:off x="4277645" y="2306656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Data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correction</a:t>
                </a:r>
                <a:endParaRPr kumimoji="1" lang="en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C6F75130-A8D2-2B43-92BE-3C5D8186B6B1}"/>
                  </a:ext>
                </a:extLst>
              </p:cNvPr>
              <p:cNvSpPr/>
              <p:nvPr/>
            </p:nvSpPr>
            <p:spPr>
              <a:xfrm>
                <a:off x="4277645" y="3119334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CN" dirty="0">
                    <a:solidFill>
                      <a:schemeClr val="tx1"/>
                    </a:solidFill>
                  </a:rPr>
                  <a:t>Feature selection</a:t>
                </a: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43E83090-9610-394C-AAD5-871C1658A31B}"/>
                  </a:ext>
                </a:extLst>
              </p:cNvPr>
              <p:cNvSpPr/>
              <p:nvPr/>
            </p:nvSpPr>
            <p:spPr>
              <a:xfrm>
                <a:off x="4277645" y="3932012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Clustering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analysis</a:t>
                </a:r>
                <a:endParaRPr kumimoji="1" lang="en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00A34E7C-A077-6644-B4F5-8D53499FDEFD}"/>
                  </a:ext>
                </a:extLst>
              </p:cNvPr>
              <p:cNvSpPr/>
              <p:nvPr/>
            </p:nvSpPr>
            <p:spPr>
              <a:xfrm>
                <a:off x="4277645" y="4744691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Maker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annotation</a:t>
                </a:r>
                <a:endParaRPr kumimoji="1" lang="en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下箭头 21">
                <a:extLst>
                  <a:ext uri="{FF2B5EF4-FFF2-40B4-BE49-F238E27FC236}">
                    <a16:creationId xmlns:a16="http://schemas.microsoft.com/office/drawing/2014/main" id="{346205FA-1901-904B-A6EF-F84A660B8407}"/>
                  </a:ext>
                </a:extLst>
              </p:cNvPr>
              <p:cNvSpPr/>
              <p:nvPr/>
            </p:nvSpPr>
            <p:spPr>
              <a:xfrm>
                <a:off x="5320645" y="2795645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3" name="下箭头 22">
                <a:extLst>
                  <a:ext uri="{FF2B5EF4-FFF2-40B4-BE49-F238E27FC236}">
                    <a16:creationId xmlns:a16="http://schemas.microsoft.com/office/drawing/2014/main" id="{3E404796-9D1B-7040-9369-0D73CEE4FA6B}"/>
                  </a:ext>
                </a:extLst>
              </p:cNvPr>
              <p:cNvSpPr/>
              <p:nvPr/>
            </p:nvSpPr>
            <p:spPr>
              <a:xfrm>
                <a:off x="5320645" y="3608323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下箭头 23">
                <a:extLst>
                  <a:ext uri="{FF2B5EF4-FFF2-40B4-BE49-F238E27FC236}">
                    <a16:creationId xmlns:a16="http://schemas.microsoft.com/office/drawing/2014/main" id="{E658B45B-69F6-9845-B2DF-B23CF48383CB}"/>
                  </a:ext>
                </a:extLst>
              </p:cNvPr>
              <p:cNvSpPr/>
              <p:nvPr/>
            </p:nvSpPr>
            <p:spPr>
              <a:xfrm>
                <a:off x="5320645" y="4421001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9F97F16-CDB4-BB4B-A748-65ECC89EA3ED}"/>
                </a:ext>
              </a:extLst>
            </p:cNvPr>
            <p:cNvGrpSpPr/>
            <p:nvPr/>
          </p:nvGrpSpPr>
          <p:grpSpPr>
            <a:xfrm>
              <a:off x="7769418" y="2329508"/>
              <a:ext cx="2340000" cy="2866265"/>
              <a:chOff x="7482815" y="2305318"/>
              <a:chExt cx="2340000" cy="2866265"/>
            </a:xfrm>
          </p:grpSpPr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D701D3C0-4545-7F44-B2D8-7528D33B88D8}"/>
                  </a:ext>
                </a:extLst>
              </p:cNvPr>
              <p:cNvSpPr/>
              <p:nvPr/>
            </p:nvSpPr>
            <p:spPr>
              <a:xfrm>
                <a:off x="7482815" y="3928162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Trajectory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inference</a:t>
                </a: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54677F36-6479-DE4C-B21E-CBA9D704D351}"/>
                  </a:ext>
                </a:extLst>
              </p:cNvPr>
              <p:cNvSpPr/>
              <p:nvPr/>
            </p:nvSpPr>
            <p:spPr>
              <a:xfrm>
                <a:off x="7482815" y="3116740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Assigning cell type </a:t>
                </a:r>
              </a:p>
            </p:txBody>
          </p:sp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67FE74AF-D084-BF48-83F1-FC9DAB9D1872}"/>
                  </a:ext>
                </a:extLst>
              </p:cNvPr>
              <p:cNvSpPr/>
              <p:nvPr/>
            </p:nvSpPr>
            <p:spPr>
              <a:xfrm>
                <a:off x="7482815" y="2305318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Differential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expression </a:t>
                </a:r>
              </a:p>
            </p:txBody>
          </p:sp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E1D24469-45FA-F241-AD4A-968074A12967}"/>
                  </a:ext>
                </a:extLst>
              </p:cNvPr>
              <p:cNvSpPr/>
              <p:nvPr/>
            </p:nvSpPr>
            <p:spPr>
              <a:xfrm>
                <a:off x="7482815" y="4739583"/>
                <a:ext cx="2340000" cy="432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Cell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communication</a:t>
                </a:r>
              </a:p>
            </p:txBody>
          </p:sp>
          <p:sp>
            <p:nvSpPr>
              <p:cNvPr id="27" name="下箭头 26">
                <a:extLst>
                  <a:ext uri="{FF2B5EF4-FFF2-40B4-BE49-F238E27FC236}">
                    <a16:creationId xmlns:a16="http://schemas.microsoft.com/office/drawing/2014/main" id="{36251B86-F625-874E-AD97-882C3F3C1D01}"/>
                  </a:ext>
                </a:extLst>
              </p:cNvPr>
              <p:cNvSpPr/>
              <p:nvPr/>
            </p:nvSpPr>
            <p:spPr>
              <a:xfrm>
                <a:off x="8525815" y="2793679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8" name="下箭头 27">
                <a:extLst>
                  <a:ext uri="{FF2B5EF4-FFF2-40B4-BE49-F238E27FC236}">
                    <a16:creationId xmlns:a16="http://schemas.microsoft.com/office/drawing/2014/main" id="{FAD6114F-B787-0840-87C7-DF2E77C362C0}"/>
                  </a:ext>
                </a:extLst>
              </p:cNvPr>
              <p:cNvSpPr/>
              <p:nvPr/>
            </p:nvSpPr>
            <p:spPr>
              <a:xfrm>
                <a:off x="8525815" y="3605101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9" name="下箭头 28">
                <a:extLst>
                  <a:ext uri="{FF2B5EF4-FFF2-40B4-BE49-F238E27FC236}">
                    <a16:creationId xmlns:a16="http://schemas.microsoft.com/office/drawing/2014/main" id="{E2BB8BB1-228B-404A-B8A6-8CDBE1B38179}"/>
                  </a:ext>
                </a:extLst>
              </p:cNvPr>
              <p:cNvSpPr/>
              <p:nvPr/>
            </p:nvSpPr>
            <p:spPr>
              <a:xfrm>
                <a:off x="8525815" y="4416523"/>
                <a:ext cx="254000" cy="2667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CBE81B9B-4519-8E4E-B4C1-8D96DB862E19}"/>
                </a:ext>
              </a:extLst>
            </p:cNvPr>
            <p:cNvSpPr/>
            <p:nvPr/>
          </p:nvSpPr>
          <p:spPr>
            <a:xfrm>
              <a:off x="1557862" y="1682362"/>
              <a:ext cx="2340000" cy="395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2000" b="1" dirty="0">
                  <a:solidFill>
                    <a:srgbClr val="C00000"/>
                  </a:solidFill>
                </a:rPr>
                <a:t>Pre-Processing </a:t>
              </a: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54218B3F-E22B-B645-9893-8ED77BE992A2}"/>
                </a:ext>
              </a:extLst>
            </p:cNvPr>
            <p:cNvSpPr/>
            <p:nvPr/>
          </p:nvSpPr>
          <p:spPr>
            <a:xfrm>
              <a:off x="6260428" y="1682362"/>
              <a:ext cx="2551990" cy="395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solidFill>
                    <a:srgbClr val="C00000"/>
                  </a:solidFill>
                </a:rPr>
                <a:t>Downstream</a:t>
              </a:r>
              <a:r>
                <a:rPr kumimoji="1" lang="zh-CN" altLang="en-US" sz="2000" b="1" dirty="0">
                  <a:solidFill>
                    <a:srgbClr val="C00000"/>
                  </a:solidFill>
                </a:rPr>
                <a:t> </a:t>
              </a:r>
              <a:r>
                <a:rPr kumimoji="1" lang="en-US" altLang="zh-CN" sz="2000" b="1" dirty="0">
                  <a:solidFill>
                    <a:srgbClr val="C00000"/>
                  </a:solidFill>
                </a:rPr>
                <a:t>analysis</a:t>
              </a:r>
              <a:endParaRPr kumimoji="1" lang="en" altLang="zh-CN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8" name="肘形连接符 37">
              <a:extLst>
                <a:ext uri="{FF2B5EF4-FFF2-40B4-BE49-F238E27FC236}">
                  <a16:creationId xmlns:a16="http://schemas.microsoft.com/office/drawing/2014/main" id="{ED1F1CA6-227E-434E-947C-B0CCB32F6F83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3897862" y="2546846"/>
              <a:ext cx="765778" cy="2432927"/>
            </a:xfrm>
            <a:prstGeom prst="bentConnector3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>
              <a:extLst>
                <a:ext uri="{FF2B5EF4-FFF2-40B4-BE49-F238E27FC236}">
                  <a16:creationId xmlns:a16="http://schemas.microsoft.com/office/drawing/2014/main" id="{AA293E9F-90DA-1A4B-A61E-D1236DCA3386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 flipV="1">
              <a:off x="7003640" y="2545508"/>
              <a:ext cx="765778" cy="243937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55D19EF8-13EB-984C-9777-4AF24B2A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09" y="1405386"/>
            <a:ext cx="6771769" cy="11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B76B2-8490-4940-9B26-9312C77D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Rawdata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bcl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fastq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539F86-3477-F34F-B5C9-B540CFED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0E0E10-697C-474F-873B-5C387B70F755}"/>
              </a:ext>
            </a:extLst>
          </p:cNvPr>
          <p:cNvSpPr/>
          <p:nvPr/>
        </p:nvSpPr>
        <p:spPr>
          <a:xfrm>
            <a:off x="2128439" y="1196488"/>
            <a:ext cx="8058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Data\Intensities\</a:t>
            </a:r>
            <a:r>
              <a:rPr lang="en" altLang="zh-CN" dirty="0" err="1"/>
              <a:t>BaseCalls</a:t>
            </a:r>
            <a:r>
              <a:rPr lang="en" altLang="zh-CN" dirty="0"/>
              <a:t>\</a:t>
            </a:r>
            <a:r>
              <a:rPr lang="en" altLang="zh-CN" dirty="0">
                <a:solidFill>
                  <a:srgbClr val="00B050"/>
                </a:solidFill>
              </a:rPr>
              <a:t>L001</a:t>
            </a:r>
            <a:r>
              <a:rPr lang="en" altLang="zh-CN" dirty="0"/>
              <a:t>\</a:t>
            </a:r>
            <a:r>
              <a:rPr lang="en" altLang="zh-CN" dirty="0">
                <a:solidFill>
                  <a:srgbClr val="FF0000"/>
                </a:solidFill>
              </a:rPr>
              <a:t>C1.1</a:t>
            </a:r>
            <a:r>
              <a:rPr lang="en" altLang="zh-CN" dirty="0"/>
              <a:t>\s_1_</a:t>
            </a:r>
            <a:r>
              <a:rPr lang="en" altLang="zh-CN" dirty="0">
                <a:solidFill>
                  <a:srgbClr val="0070C0"/>
                </a:solidFill>
              </a:rPr>
              <a:t>3</a:t>
            </a:r>
            <a:r>
              <a:rPr lang="en" altLang="zh-CN" dirty="0"/>
              <a:t>.bcl</a:t>
            </a:r>
            <a:r>
              <a:rPr lang="zh-CN" altLang="en-US" dirty="0"/>
              <a:t>，</a:t>
            </a:r>
            <a:r>
              <a:rPr lang="en" altLang="zh-CN" b="1" dirty="0"/>
              <a:t>Base calls for </a:t>
            </a:r>
            <a:r>
              <a:rPr lang="en" altLang="zh-CN" b="1" dirty="0">
                <a:solidFill>
                  <a:srgbClr val="00B050"/>
                </a:solidFill>
              </a:rPr>
              <a:t>lane 1</a:t>
            </a:r>
            <a:r>
              <a:rPr lang="en" altLang="zh-CN" b="1" dirty="0"/>
              <a:t>, </a:t>
            </a:r>
            <a:r>
              <a:rPr lang="en" altLang="zh-CN" b="1" dirty="0">
                <a:solidFill>
                  <a:srgbClr val="FF0000"/>
                </a:solidFill>
              </a:rPr>
              <a:t>cycle 1</a:t>
            </a:r>
            <a:r>
              <a:rPr lang="en" altLang="zh-CN" b="1" dirty="0"/>
              <a:t>, </a:t>
            </a:r>
            <a:r>
              <a:rPr lang="en" altLang="zh-CN" b="1" dirty="0">
                <a:solidFill>
                  <a:srgbClr val="0070C0"/>
                </a:solidFill>
              </a:rPr>
              <a:t>tile 3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28AA30-76A1-464C-BDE8-29BF8A7E8969}"/>
              </a:ext>
            </a:extLst>
          </p:cNvPr>
          <p:cNvSpPr/>
          <p:nvPr/>
        </p:nvSpPr>
        <p:spPr>
          <a:xfrm>
            <a:off x="743198" y="4507615"/>
            <a:ext cx="59852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2"/>
              </a:rPr>
              <a:t>https://www.broadinstitute.org/files/shared/illuminavids/sequencingSlides.pdf</a:t>
            </a:r>
            <a:endParaRPr lang="en-US" altLang="zh-CN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1103FC-C39E-8B4B-A567-80864013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2" y="1612782"/>
            <a:ext cx="4982617" cy="29334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962B95-1458-644B-A574-7F9E842D7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74" y="1856543"/>
            <a:ext cx="5184561" cy="18239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4D7CD8C-AB33-EA4E-A67A-B7B64FE7BCCE}"/>
              </a:ext>
            </a:extLst>
          </p:cNvPr>
          <p:cNvSpPr/>
          <p:nvPr/>
        </p:nvSpPr>
        <p:spPr>
          <a:xfrm>
            <a:off x="7333505" y="1516610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C00000"/>
                </a:solidFill>
                <a:latin typeface="Menlo" panose="020B0609030804020204" pitchFamily="49" charset="0"/>
              </a:rPr>
              <a:t>cellranger</a:t>
            </a:r>
            <a:r>
              <a:rPr lang="en" altLang="zh-CN" dirty="0">
                <a:solidFill>
                  <a:srgbClr val="C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C00000"/>
                </a:solidFill>
                <a:latin typeface="Menlo" panose="020B0609030804020204" pitchFamily="49" charset="0"/>
              </a:rPr>
              <a:t>mkfastq</a:t>
            </a:r>
            <a:endParaRPr lang="zh-CN" altLang="en-US" dirty="0">
              <a:solidFill>
                <a:srgbClr val="C00000"/>
              </a:solidFill>
              <a:latin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6A6863-5517-484D-97E0-178F10C3F7EC}"/>
              </a:ext>
            </a:extLst>
          </p:cNvPr>
          <p:cNvSpPr/>
          <p:nvPr/>
        </p:nvSpPr>
        <p:spPr>
          <a:xfrm>
            <a:off x="6095999" y="3676307"/>
            <a:ext cx="4090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5"/>
              </a:rPr>
              <a:t>https://support.10xgenomics.com/single-cell-gene</a:t>
            </a:r>
            <a:r>
              <a:rPr lang="en-US" altLang="zh-CN" sz="1400" dirty="0">
                <a:hlinkClick r:id="rId5"/>
              </a:rPr>
              <a:t>-</a:t>
            </a:r>
            <a:r>
              <a:rPr lang="zh-CN" altLang="en-US" sz="1400" dirty="0">
                <a:hlinkClick r:id="rId5"/>
              </a:rPr>
              <a:t>expression/software/pipelines/latest/using/mkfastq</a:t>
            </a:r>
            <a:endParaRPr lang="en-US" altLang="zh-CN" sz="14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6E3E4E5-5A1E-974A-8F2B-89357431753B}"/>
              </a:ext>
            </a:extLst>
          </p:cNvPr>
          <p:cNvSpPr/>
          <p:nvPr/>
        </p:nvSpPr>
        <p:spPr>
          <a:xfrm>
            <a:off x="6951151" y="4342791"/>
            <a:ext cx="3459678" cy="466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bcl</a:t>
            </a:r>
            <a:r>
              <a:rPr kumimoji="1" lang="zh-CN" altLang="en-US" dirty="0"/>
              <a:t> </a:t>
            </a:r>
            <a:r>
              <a:rPr kumimoji="1" lang="en-US" altLang="zh-CN" dirty="0"/>
              <a:t>(binary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calling)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fastq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8C3E5C-97A5-944B-B99C-505B01664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84" y="4818830"/>
            <a:ext cx="5018243" cy="1034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747E66-8A65-E24C-ABC2-68512D090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094" y="4893610"/>
            <a:ext cx="2969713" cy="12896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B2BF2E8-5EDA-D54D-ABA6-3E59ADAC4185}"/>
              </a:ext>
            </a:extLst>
          </p:cNvPr>
          <p:cNvSpPr/>
          <p:nvPr/>
        </p:nvSpPr>
        <p:spPr>
          <a:xfrm>
            <a:off x="9267807" y="4719120"/>
            <a:ext cx="2262629" cy="149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I1: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(8bp)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R1: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barcode+UMI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(28bp)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R2:insert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(91bp)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72BF10-846A-2648-9AF8-C8543E308025}"/>
              </a:ext>
            </a:extLst>
          </p:cNvPr>
          <p:cNvSpPr/>
          <p:nvPr/>
        </p:nvSpPr>
        <p:spPr>
          <a:xfrm>
            <a:off x="834561" y="5767711"/>
            <a:ext cx="5160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</a:rPr>
              <a:t>Each sample index </a:t>
            </a:r>
            <a:r>
              <a:rPr lang="zh-CN" altLang="en-US" sz="1600" dirty="0"/>
              <a:t>set is base-balanced to avoid monochromatic signal issues when it is the sole sample loaded on an Illumina sequencer.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693E05-AAE1-8E4B-B35D-10E08D0316C0}"/>
              </a:ext>
            </a:extLst>
          </p:cNvPr>
          <p:cNvSpPr/>
          <p:nvPr/>
        </p:nvSpPr>
        <p:spPr>
          <a:xfrm>
            <a:off x="6197017" y="6122654"/>
            <a:ext cx="4815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8"/>
              </a:rPr>
              <a:t>https://divingintogeneticsandgenomics.rbind.io/post/understand-10x-scrnaseq-and-scatac-fastqs/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4594454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7"/>
  <p:tag name="MH_SECTIONID" val="268,269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426105711"/>
  <p:tag name="MH_LIBRARY" val="GRAPHIC"/>
  <p:tag name="MH_ORDER" val="Rectangle 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426105711"/>
  <p:tag name="MH_LIBRARY" val="GRAPHIC"/>
  <p:tag name="MH_ORDER" val="Rectangle 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00426105711"/>
  <p:tag name="MH_LIBRARY" val="GRAPHIC"/>
  <p:tag name="MH_ORDER" val="Rectangle 24"/>
</p:tagLst>
</file>

<file path=ppt/theme/theme1.xml><?xml version="1.0" encoding="utf-8"?>
<a:theme xmlns:a="http://schemas.openxmlformats.org/drawingml/2006/main" name="主题内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5836</TotalTime>
  <Words>1944</Words>
  <Application>Microsoft Macintosh PowerPoint</Application>
  <PresentationFormat>宽屏</PresentationFormat>
  <Paragraphs>206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等线</vt:lpstr>
      <vt:lpstr>思源黑体 CN Regular</vt:lpstr>
      <vt:lpstr>Microsoft YaHei</vt:lpstr>
      <vt:lpstr>Microsoft YaHei</vt:lpstr>
      <vt:lpstr>AdvP47DFC8</vt:lpstr>
      <vt:lpstr>system-ui</vt:lpstr>
      <vt:lpstr>Arial</vt:lpstr>
      <vt:lpstr>Calibri</vt:lpstr>
      <vt:lpstr>Menlo</vt:lpstr>
      <vt:lpstr>Times New Roman</vt:lpstr>
      <vt:lpstr>Wingdings</vt:lpstr>
      <vt:lpstr>主题内页</vt:lpstr>
      <vt:lpstr>scRNA-Seq (Part 1)</vt:lpstr>
      <vt:lpstr>scRNA-Seq前期流程</vt:lpstr>
      <vt:lpstr>scRNA-Seq VS RNA-Seq</vt:lpstr>
      <vt:lpstr>scRNA-Seq (Cell dissociation)</vt:lpstr>
      <vt:lpstr>scRNA-Seq (Cell capture)</vt:lpstr>
      <vt:lpstr>scRNA-Seq (Cell lysis and Library preparation)</vt:lpstr>
      <vt:lpstr>scRNA-Seq分析流程</vt:lpstr>
      <vt:lpstr>scRNA-Seq pipeline</vt:lpstr>
      <vt:lpstr>Rawdata (bcl to fastq)</vt:lpstr>
      <vt:lpstr>Reads aligning and statistics (1)</vt:lpstr>
      <vt:lpstr>Reads aligning and statistics (2)</vt:lpstr>
      <vt:lpstr>Expression matrix</vt:lpstr>
      <vt:lpstr>Filtering cells: (1) empty dropltes</vt:lpstr>
      <vt:lpstr>Filtering cells: (2) doublets（双/多细胞）</vt:lpstr>
      <vt:lpstr>Filtering cells: (2) DoubletFinder软件</vt:lpstr>
      <vt:lpstr>Filtering cells: (3) other standards</vt:lpstr>
      <vt:lpstr>Filtering genes</vt:lpstr>
      <vt:lpstr>Normalization</vt:lpstr>
      <vt:lpstr>Normalization</vt:lpstr>
      <vt:lpstr>Scale : Z-score</vt:lpstr>
      <vt:lpstr>Next plan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孙晓雯</dc:creator>
  <cp:lastModifiedBy>Microsoft Office User</cp:lastModifiedBy>
  <cp:revision>492</cp:revision>
  <dcterms:created xsi:type="dcterms:W3CDTF">2020-03-16T08:02:00Z</dcterms:created>
  <dcterms:modified xsi:type="dcterms:W3CDTF">2021-03-03T02:00:34Z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